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8" r:id="rId3"/>
    <p:sldId id="257" r:id="rId4"/>
    <p:sldId id="273" r:id="rId5"/>
    <p:sldId id="259" r:id="rId6"/>
    <p:sldId id="260" r:id="rId7"/>
    <p:sldId id="261" r:id="rId8"/>
    <p:sldId id="262" r:id="rId9"/>
    <p:sldId id="264" r:id="rId10"/>
    <p:sldId id="265" r:id="rId11"/>
    <p:sldId id="263" r:id="rId12"/>
    <p:sldId id="272" r:id="rId13"/>
    <p:sldId id="274" r:id="rId14"/>
    <p:sldId id="266" r:id="rId15"/>
    <p:sldId id="269" r:id="rId16"/>
    <p:sldId id="275" r:id="rId17"/>
    <p:sldId id="267" r:id="rId18"/>
    <p:sldId id="268" r:id="rId19"/>
    <p:sldId id="271" r:id="rId20"/>
  </p:sldIdLst>
  <p:sldSz cx="9144000" cy="5143500" type="screen16x9"/>
  <p:notesSz cx="6858000" cy="9144000"/>
  <p:embeddedFontLst>
    <p:embeddedFont>
      <p:font typeface="Caveat" panose="020B0604020202020204" charset="0"/>
      <p:regular r:id="rId22"/>
      <p:bold r:id="rId23"/>
    </p:embeddedFont>
    <p:embeddedFont>
      <p:font typeface="EB Garamond" panose="000005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33" autoAdjust="0"/>
    <p:restoredTop sz="94660"/>
  </p:normalViewPr>
  <p:slideViewPr>
    <p:cSldViewPr snapToGrid="0">
      <p:cViewPr varScale="1">
        <p:scale>
          <a:sx n="76" d="100"/>
          <a:sy n="76" d="100"/>
        </p:scale>
        <p:origin x="676" y="2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GB"/>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c212d6a27e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146" name="Google Shape;146;g3c212d6a27e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c212d6a27e_1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176" name="Google Shape;176;g3c212d6a27e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c212d6a27e_1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196" name="Google Shape;196;g3c212d6a27e_1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c212d6a27e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183" name="Google Shape;183;g3c212d6a27e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c212d6a27e_1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189" name="Google Shape;189;g3c212d6a27e_1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c9985e04c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214" name="Google Shape;214;g3c9985e04c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c9985e04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5" name="Google Shape;65;g3c9985e04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c212d6a27e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60" name="Google Shape;60;g3c212d6a27e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c212d6a27e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76" name="Google Shape;76;g3c212d6a27e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c212d6a27e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97" name="Google Shape;97;g3c212d6a27e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c212d6a27e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118" name="Google Shape;118;g3c212d6a27e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c212d6a27e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134" name="Google Shape;134;g3c212d6a27e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c212d6a27e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154" name="Google Shape;154;g3c212d6a27e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c212d6a27e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165" name="Google Shape;165;g3c212d6a27e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pic>
        <p:nvPicPr>
          <p:cNvPr id="54" name="Google Shape;54;p13" title="556925623_1399768405489572_4933287700706201638_n.jpg"/>
          <p:cNvPicPr preferRelativeResize="0"/>
          <p:nvPr/>
        </p:nvPicPr>
        <p:blipFill>
          <a:blip r:embed="rId4">
            <a:alphaModFix/>
          </a:blip>
          <a:stretch>
            <a:fillRect/>
          </a:stretch>
        </p:blipFill>
        <p:spPr>
          <a:xfrm>
            <a:off x="152399" y="152400"/>
            <a:ext cx="1253067" cy="1193800"/>
          </a:xfrm>
          <a:prstGeom prst="rect">
            <a:avLst/>
          </a:prstGeom>
          <a:noFill/>
          <a:ln>
            <a:noFill/>
          </a:ln>
        </p:spPr>
      </p:pic>
      <p:pic>
        <p:nvPicPr>
          <p:cNvPr id="2" name="Google Shape;54;p13" title="556925623_1399768405489572_4933287700706201638_n.jpg">
            <a:extLst>
              <a:ext uri="{FF2B5EF4-FFF2-40B4-BE49-F238E27FC236}">
                <a16:creationId xmlns:a16="http://schemas.microsoft.com/office/drawing/2014/main" id="{E7B2D908-1594-4C4A-A3CD-8821EA06536B}"/>
              </a:ext>
            </a:extLst>
          </p:cNvPr>
          <p:cNvPicPr preferRelativeResize="0"/>
          <p:nvPr/>
        </p:nvPicPr>
        <p:blipFill>
          <a:blip r:embed="rId4">
            <a:alphaModFix/>
          </a:blip>
          <a:stretch>
            <a:fillRect/>
          </a:stretch>
        </p:blipFill>
        <p:spPr>
          <a:xfrm>
            <a:off x="7725341" y="3797300"/>
            <a:ext cx="1253067" cy="1193800"/>
          </a:xfrm>
          <a:prstGeom prst="rect">
            <a:avLst/>
          </a:prstGeom>
          <a:noFill/>
          <a:ln>
            <a:noFill/>
          </a:ln>
        </p:spPr>
      </p:pic>
      <p:pic>
        <p:nvPicPr>
          <p:cNvPr id="3" name="Google Shape;54;p13" title="556925623_1399768405489572_4933287700706201638_n.jpg">
            <a:extLst>
              <a:ext uri="{FF2B5EF4-FFF2-40B4-BE49-F238E27FC236}">
                <a16:creationId xmlns:a16="http://schemas.microsoft.com/office/drawing/2014/main" id="{F4EFBF35-B31F-B2E9-C025-7E373787DAA3}"/>
              </a:ext>
            </a:extLst>
          </p:cNvPr>
          <p:cNvPicPr preferRelativeResize="0"/>
          <p:nvPr/>
        </p:nvPicPr>
        <p:blipFill>
          <a:blip r:embed="rId4">
            <a:alphaModFix/>
          </a:blip>
          <a:stretch>
            <a:fillRect/>
          </a:stretch>
        </p:blipFill>
        <p:spPr>
          <a:xfrm>
            <a:off x="7653866" y="152400"/>
            <a:ext cx="1253067" cy="1193800"/>
          </a:xfrm>
          <a:prstGeom prst="rect">
            <a:avLst/>
          </a:prstGeom>
          <a:noFill/>
          <a:ln>
            <a:noFill/>
          </a:ln>
        </p:spPr>
      </p:pic>
      <p:pic>
        <p:nvPicPr>
          <p:cNvPr id="4" name="Google Shape;54;p13" title="556925623_1399768405489572_4933287700706201638_n.jpg">
            <a:extLst>
              <a:ext uri="{FF2B5EF4-FFF2-40B4-BE49-F238E27FC236}">
                <a16:creationId xmlns:a16="http://schemas.microsoft.com/office/drawing/2014/main" id="{9323D19D-1C6C-975E-0BD9-0E672258FE3A}"/>
              </a:ext>
            </a:extLst>
          </p:cNvPr>
          <p:cNvPicPr preferRelativeResize="0"/>
          <p:nvPr/>
        </p:nvPicPr>
        <p:blipFill>
          <a:blip r:embed="rId4">
            <a:alphaModFix/>
          </a:blip>
          <a:stretch>
            <a:fillRect/>
          </a:stretch>
        </p:blipFill>
        <p:spPr>
          <a:xfrm>
            <a:off x="152398" y="3797300"/>
            <a:ext cx="1253067" cy="1193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1250"/>
              <a:buFont typeface="Arial"/>
              <a:buNone/>
            </a:pPr>
            <a:r>
              <a:rPr lang="en" sz="3520"/>
              <a:t>𝓒𝓱𝓪𝓻𝓪𝓬𝓽𝓮𝓻𝓼</a:t>
            </a:r>
            <a:endParaRPr/>
          </a:p>
        </p:txBody>
      </p:sp>
      <p:sp>
        <p:nvSpPr>
          <p:cNvPr id="168" name="Google Shape;168;p22"/>
          <p:cNvSpPr txBox="1"/>
          <p:nvPr/>
        </p:nvSpPr>
        <p:spPr>
          <a:xfrm>
            <a:off x="43500" y="1239650"/>
            <a:ext cx="3000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100" b="1" u="sng" dirty="0">
                <a:solidFill>
                  <a:schemeClr val="dk1"/>
                </a:solidFill>
              </a:rPr>
              <a:t>The Butler</a:t>
            </a:r>
            <a:endParaRPr sz="2100" b="1" u="sng" dirty="0">
              <a:solidFill>
                <a:schemeClr val="dk1"/>
              </a:solidFill>
            </a:endParaRPr>
          </a:p>
        </p:txBody>
      </p:sp>
      <p:sp>
        <p:nvSpPr>
          <p:cNvPr id="169" name="Google Shape;169;p22"/>
          <p:cNvSpPr txBox="1"/>
          <p:nvPr/>
        </p:nvSpPr>
        <p:spPr>
          <a:xfrm>
            <a:off x="43500" y="1725150"/>
            <a:ext cx="2938200" cy="3093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solidFill>
                  <a:schemeClr val="dk1"/>
                </a:solidFill>
              </a:rPr>
              <a:t>A servant of Pharaoh who is imprisoned with Joseph. He is anxious and polite. After Joseph correctly interprets his dream, the Butler is restored to his position, for the time being. </a:t>
            </a:r>
            <a:endParaRPr sz="2100">
              <a:solidFill>
                <a:schemeClr val="dk1"/>
              </a:solidFill>
            </a:endParaRPr>
          </a:p>
        </p:txBody>
      </p:sp>
      <p:sp>
        <p:nvSpPr>
          <p:cNvPr id="170" name="Google Shape;170;p22"/>
          <p:cNvSpPr txBox="1"/>
          <p:nvPr/>
        </p:nvSpPr>
        <p:spPr>
          <a:xfrm>
            <a:off x="3043500" y="1747550"/>
            <a:ext cx="3000000" cy="3093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dirty="0">
                <a:solidFill>
                  <a:schemeClr val="dk1"/>
                </a:solidFill>
              </a:rPr>
              <a:t>Another servant imprisoned with Joseph. The Baker is more arrogant and gloomy. Joseph’s interpretation of his dream predicts his execution, which sadly comes true.</a:t>
            </a:r>
            <a:endParaRPr sz="2100" dirty="0">
              <a:solidFill>
                <a:schemeClr val="dk1"/>
              </a:solidFill>
            </a:endParaRPr>
          </a:p>
        </p:txBody>
      </p:sp>
      <p:sp>
        <p:nvSpPr>
          <p:cNvPr id="171" name="Google Shape;171;p22"/>
          <p:cNvSpPr txBox="1"/>
          <p:nvPr/>
        </p:nvSpPr>
        <p:spPr>
          <a:xfrm>
            <a:off x="3043500" y="1293500"/>
            <a:ext cx="3000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u="sng" dirty="0">
                <a:solidFill>
                  <a:schemeClr val="dk1"/>
                </a:solidFill>
              </a:rPr>
              <a:t>The Baker</a:t>
            </a:r>
            <a:endParaRPr sz="2100" b="1" u="sng" dirty="0">
              <a:solidFill>
                <a:schemeClr val="dk1"/>
              </a:solidFill>
            </a:endParaRPr>
          </a:p>
        </p:txBody>
      </p:sp>
      <p:sp>
        <p:nvSpPr>
          <p:cNvPr id="172" name="Google Shape;172;p22"/>
          <p:cNvSpPr txBox="1"/>
          <p:nvPr/>
        </p:nvSpPr>
        <p:spPr>
          <a:xfrm>
            <a:off x="6105300" y="1293500"/>
            <a:ext cx="3000000" cy="50780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u="sng" dirty="0">
                <a:solidFill>
                  <a:schemeClr val="dk1"/>
                </a:solidFill>
              </a:rPr>
              <a:t>Adult Ensemble</a:t>
            </a:r>
          </a:p>
        </p:txBody>
      </p:sp>
      <p:sp>
        <p:nvSpPr>
          <p:cNvPr id="173" name="Google Shape;173;p22"/>
          <p:cNvSpPr txBox="1"/>
          <p:nvPr/>
        </p:nvSpPr>
        <p:spPr>
          <a:xfrm>
            <a:off x="6105300" y="1747550"/>
            <a:ext cx="3000000" cy="326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rPr>
              <a:t>These characters help create the world of the story, playing townspeople, servants, Egyptians, dancers, and more. They often shift roles and styles throughout the show, adding energy, humor, and spectacle.</a:t>
            </a:r>
            <a:endParaRPr sz="20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xfrm>
            <a:off x="3072000" y="217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28124"/>
              <a:buFont typeface="Arial"/>
              <a:buNone/>
            </a:pPr>
            <a:r>
              <a:rPr lang="en" sz="3520" dirty="0"/>
              <a:t>𝓒𝓱𝓪𝓻𝓪𝓬𝓽𝓮𝓻𝓼</a:t>
            </a:r>
            <a:endParaRPr dirty="0"/>
          </a:p>
        </p:txBody>
      </p:sp>
      <p:sp>
        <p:nvSpPr>
          <p:cNvPr id="149" name="Google Shape;149;p20"/>
          <p:cNvSpPr txBox="1"/>
          <p:nvPr/>
        </p:nvSpPr>
        <p:spPr>
          <a:xfrm>
            <a:off x="2971500" y="477811"/>
            <a:ext cx="3000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u="sng" dirty="0"/>
              <a:t>𝚃𝚑𝚎 𝙱𝚛𝚘𝚝𝚑𝚎𝚛𝚜</a:t>
            </a:r>
            <a:endParaRPr sz="1900" b="1" u="sng" dirty="0"/>
          </a:p>
        </p:txBody>
      </p:sp>
      <p:sp>
        <p:nvSpPr>
          <p:cNvPr id="150" name="Google Shape;150;p20"/>
          <p:cNvSpPr txBox="1"/>
          <p:nvPr/>
        </p:nvSpPr>
        <p:spPr>
          <a:xfrm>
            <a:off x="0" y="954811"/>
            <a:ext cx="8943000" cy="76941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t>Joseph’s older brothers are jealous, bitter, and easily influenced by group thinking. While they each have distinct personalities, often shown humorously in song, together they act as antagonists. Over time, they regret their actions and seek forgiveness.</a:t>
            </a:r>
          </a:p>
          <a:p>
            <a:pPr marL="0" lvl="0" indent="0" algn="ctr" rtl="0">
              <a:spcBef>
                <a:spcPts val="0"/>
              </a:spcBef>
              <a:spcAft>
                <a:spcPts val="0"/>
              </a:spcAft>
              <a:buNone/>
            </a:pPr>
            <a:r>
              <a:rPr lang="en" sz="1100" b="1" dirty="0"/>
              <a:t> </a:t>
            </a:r>
            <a:r>
              <a:rPr lang="en" sz="1600" b="1" dirty="0"/>
              <a:t>Age range 13-40 years old</a:t>
            </a:r>
            <a:endParaRPr sz="1600" b="1" dirty="0"/>
          </a:p>
        </p:txBody>
      </p:sp>
      <p:sp>
        <p:nvSpPr>
          <p:cNvPr id="151" name="Google Shape;151;p20"/>
          <p:cNvSpPr txBox="1"/>
          <p:nvPr/>
        </p:nvSpPr>
        <p:spPr>
          <a:xfrm>
            <a:off x="100500" y="1588875"/>
            <a:ext cx="8943000" cy="358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u="sng" dirty="0"/>
              <a:t>𝚁𝚎𝚞𝚋𝚎𝚗</a:t>
            </a:r>
            <a:r>
              <a:rPr lang="en" sz="1300" b="1" dirty="0"/>
              <a:t> - </a:t>
            </a:r>
            <a:r>
              <a:rPr lang="en" sz="1300" dirty="0"/>
              <a:t>Oldest brother who tries to responsible but lacks authority. He often feels quite guilty about what happens to Joseph, and wants to avoid violence. Big headed, slightly anxious leader. </a:t>
            </a:r>
            <a:endParaRPr sz="1300" dirty="0"/>
          </a:p>
          <a:p>
            <a:pPr marL="0" lvl="0" indent="0" algn="ctr" rtl="0">
              <a:spcBef>
                <a:spcPts val="0"/>
              </a:spcBef>
              <a:spcAft>
                <a:spcPts val="0"/>
              </a:spcAft>
              <a:buNone/>
            </a:pPr>
            <a:r>
              <a:rPr lang="en" sz="1300" b="1" u="sng" dirty="0"/>
              <a:t>𝚂𝚒𝚖𝚎𝚘𝚗</a:t>
            </a:r>
            <a:r>
              <a:rPr lang="en" sz="1300" b="1" dirty="0"/>
              <a:t> - </a:t>
            </a:r>
            <a:r>
              <a:rPr lang="en" sz="1300" dirty="0"/>
              <a:t>He is very hot - headed, and can be quite angry and impulsive. He is quick to turn against Joseph, and is often portrayed as one of the meaner brothers. Tough and aggressive, comic villian. </a:t>
            </a:r>
            <a:endParaRPr sz="1300" dirty="0"/>
          </a:p>
          <a:p>
            <a:pPr marL="0" lvl="0" indent="0" algn="ctr" rtl="0">
              <a:spcBef>
                <a:spcPts val="0"/>
              </a:spcBef>
              <a:spcAft>
                <a:spcPts val="0"/>
              </a:spcAft>
              <a:buNone/>
            </a:pPr>
            <a:r>
              <a:rPr lang="en" sz="1300" b="1" u="sng" dirty="0"/>
              <a:t>𝙻𝚎𝚟𝚒</a:t>
            </a:r>
            <a:r>
              <a:rPr lang="en" sz="1300" b="1" dirty="0"/>
              <a:t> - </a:t>
            </a:r>
            <a:r>
              <a:rPr lang="en" sz="1300" dirty="0"/>
              <a:t>Levis is very cruel and sarcastic, coming across as quite intimidating. Frequently backing Simeon, adding verbal cruelty to the bullying. Smooth, sly French-cabaret flair.</a:t>
            </a:r>
            <a:endParaRPr sz="1300" dirty="0"/>
          </a:p>
          <a:p>
            <a:pPr marL="0" lvl="0" indent="0" algn="ctr" rtl="0">
              <a:spcBef>
                <a:spcPts val="0"/>
              </a:spcBef>
              <a:spcAft>
                <a:spcPts val="0"/>
              </a:spcAft>
              <a:buNone/>
            </a:pPr>
            <a:r>
              <a:rPr lang="en" sz="1300" b="1" u="sng" dirty="0">
                <a:latin typeface="Arial" panose="020B0604020202020204" pitchFamily="34" charset="0"/>
                <a:cs typeface="Arial" panose="020B0604020202020204" pitchFamily="34" charset="0"/>
              </a:rPr>
              <a:t>Judah</a:t>
            </a:r>
            <a:r>
              <a:rPr lang="en" sz="1300" b="1" dirty="0"/>
              <a:t> - </a:t>
            </a:r>
            <a:r>
              <a:rPr lang="en" sz="1300" dirty="0"/>
              <a:t>He is a confident Leader, who is persuasive, bold and charismatic. He suggests selling Joseph instead of killing him. Confident, serious, emotional weight amongst his brothers. </a:t>
            </a:r>
            <a:endParaRPr sz="1300" dirty="0"/>
          </a:p>
          <a:p>
            <a:pPr marL="0" lvl="0" indent="0" algn="ctr" rtl="0">
              <a:spcBef>
                <a:spcPts val="0"/>
              </a:spcBef>
              <a:spcAft>
                <a:spcPts val="0"/>
              </a:spcAft>
              <a:buNone/>
            </a:pPr>
            <a:r>
              <a:rPr lang="en" sz="1300" b="1" u="sng" dirty="0"/>
              <a:t>𝙳𝚊𝚗</a:t>
            </a:r>
            <a:r>
              <a:rPr lang="en" sz="1300" b="1" dirty="0"/>
              <a:t> - </a:t>
            </a:r>
            <a:r>
              <a:rPr lang="en" sz="1300" dirty="0"/>
              <a:t>Dan is a sneaky schemer, who enjoys plotting and stirring trouble behind the scenes.</a:t>
            </a:r>
            <a:endParaRPr sz="1300" dirty="0"/>
          </a:p>
          <a:p>
            <a:pPr marL="0" lvl="0" indent="0" algn="ctr" rtl="0">
              <a:spcBef>
                <a:spcPts val="0"/>
              </a:spcBef>
              <a:spcAft>
                <a:spcPts val="0"/>
              </a:spcAft>
              <a:buNone/>
            </a:pPr>
            <a:r>
              <a:rPr lang="en" sz="1300" b="1" u="sng" dirty="0"/>
              <a:t>𝙽𝚊𝚙𝚑𝚝𝚊𝚕𝚒</a:t>
            </a:r>
            <a:r>
              <a:rPr lang="en" sz="1300" b="1" dirty="0"/>
              <a:t> - </a:t>
            </a:r>
            <a:r>
              <a:rPr lang="en" sz="1300" dirty="0"/>
              <a:t>The athlete of the group. An energetic, competitive, show off, who is often portrayed as sporty and physical.</a:t>
            </a:r>
            <a:endParaRPr sz="1300" dirty="0"/>
          </a:p>
          <a:p>
            <a:pPr marL="0" lvl="0" indent="0" algn="ctr" rtl="0">
              <a:spcBef>
                <a:spcPts val="0"/>
              </a:spcBef>
              <a:spcAft>
                <a:spcPts val="0"/>
              </a:spcAft>
              <a:buNone/>
            </a:pPr>
            <a:r>
              <a:rPr lang="en" sz="1300" b="1" u="sng" dirty="0"/>
              <a:t>𝙶𝚊𝚍</a:t>
            </a:r>
            <a:r>
              <a:rPr lang="en" sz="1300" b="1" dirty="0"/>
              <a:t> - </a:t>
            </a:r>
            <a:r>
              <a:rPr lang="en" sz="1300" dirty="0"/>
              <a:t>The tough brother, who uses his physical presence more than words.</a:t>
            </a:r>
            <a:endParaRPr sz="1300" dirty="0"/>
          </a:p>
          <a:p>
            <a:pPr marL="0" lvl="0" indent="0" algn="ctr" rtl="0">
              <a:spcBef>
                <a:spcPts val="0"/>
              </a:spcBef>
              <a:spcAft>
                <a:spcPts val="0"/>
              </a:spcAft>
              <a:buNone/>
            </a:pPr>
            <a:r>
              <a:rPr lang="en" sz="1300" b="1" u="sng" dirty="0"/>
              <a:t>𝙰𝚜𝚑𝚎𝚛</a:t>
            </a:r>
            <a:r>
              <a:rPr lang="en" sz="1300" b="1" dirty="0"/>
              <a:t> - </a:t>
            </a:r>
            <a:r>
              <a:rPr lang="en" sz="1300" dirty="0"/>
              <a:t>Is the smooth and relaxed brother, who can be quite flirtatious. He can be seen as self absorbed. </a:t>
            </a:r>
            <a:endParaRPr sz="1300" dirty="0"/>
          </a:p>
          <a:p>
            <a:pPr marL="0" lvl="0" indent="0" algn="ctr" rtl="0">
              <a:spcBef>
                <a:spcPts val="0"/>
              </a:spcBef>
              <a:spcAft>
                <a:spcPts val="0"/>
              </a:spcAft>
              <a:buNone/>
            </a:pPr>
            <a:r>
              <a:rPr lang="en" sz="1300" b="1" u="sng" dirty="0"/>
              <a:t>𝙸𝚜𝚜𝚊𝚌𝚑𝚊𝚛</a:t>
            </a:r>
            <a:r>
              <a:rPr lang="en" sz="1300" b="1" dirty="0"/>
              <a:t> - </a:t>
            </a:r>
            <a:r>
              <a:rPr lang="en" sz="1300" dirty="0"/>
              <a:t>Issachar is a worrier, who is very intellectual and thoughtful. He questions the plan but never stops it. </a:t>
            </a:r>
            <a:endParaRPr sz="1300" dirty="0"/>
          </a:p>
          <a:p>
            <a:pPr marL="0" lvl="0" indent="0" algn="ctr" rtl="0">
              <a:spcBef>
                <a:spcPts val="0"/>
              </a:spcBef>
              <a:spcAft>
                <a:spcPts val="0"/>
              </a:spcAft>
              <a:buNone/>
            </a:pPr>
            <a:r>
              <a:rPr lang="en" sz="1300" b="1" u="sng" dirty="0"/>
              <a:t>𝚉𝚎𝚋𝚞𝚕𝚞𝚗</a:t>
            </a:r>
            <a:r>
              <a:rPr lang="en" sz="1300" b="1" dirty="0"/>
              <a:t> - </a:t>
            </a:r>
            <a:r>
              <a:rPr lang="en" sz="1300" dirty="0"/>
              <a:t>The comedian of the group. Who is loud, silly and easily influenced, seeking his brothers approval. </a:t>
            </a:r>
            <a:endParaRPr sz="1300" dirty="0"/>
          </a:p>
          <a:p>
            <a:pPr marL="0" lvl="0" indent="0" algn="ctr" rtl="0">
              <a:spcBef>
                <a:spcPts val="0"/>
              </a:spcBef>
              <a:spcAft>
                <a:spcPts val="0"/>
              </a:spcAft>
              <a:buNone/>
            </a:pPr>
            <a:r>
              <a:rPr lang="en" sz="1300" b="1" u="sng" dirty="0"/>
              <a:t>𝙱𝚎𝚗𝚓𝚊𝚖𝚒𝚗</a:t>
            </a:r>
            <a:r>
              <a:rPr lang="en" sz="1300" b="1" dirty="0"/>
              <a:t> - </a:t>
            </a:r>
            <a:r>
              <a:rPr lang="en" sz="1300" dirty="0"/>
              <a:t>The youngest and most innocent of the brothers. He is Kind Gentle and Loyal, he is usually separated from the cruelty. </a:t>
            </a:r>
            <a:endParaRPr sz="13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2F5C0-B211-0FF8-9824-BDB3CC641C81}"/>
              </a:ext>
            </a:extLst>
          </p:cNvPr>
          <p:cNvSpPr>
            <a:spLocks noGrp="1"/>
          </p:cNvSpPr>
          <p:nvPr>
            <p:ph type="title"/>
          </p:nvPr>
        </p:nvSpPr>
        <p:spPr>
          <a:xfrm>
            <a:off x="438072" y="895466"/>
            <a:ext cx="8267856" cy="4090800"/>
          </a:xfrm>
        </p:spPr>
        <p:txBody>
          <a:bodyPr>
            <a:normAutofit fontScale="90000"/>
          </a:bodyPr>
          <a:lstStyle/>
          <a:p>
            <a:r>
              <a:rPr lang="en-GB" sz="1600" dirty="0"/>
              <a:t>We will consider any age and any gender for roles within this show, with a few exceptions! The age range and gender of Joseph and Jacob must make sense, and the age range of the brothers too, but we will consider females playing the role of a brother. It’s the story and the message that’s important in a show like this. Have fun with these characters, we are looking forward to seeing what you bring to auditions! </a:t>
            </a:r>
            <a:br>
              <a:rPr lang="en-GB" sz="1600" dirty="0"/>
            </a:br>
            <a:br>
              <a:rPr lang="en-GB" sz="1600" dirty="0"/>
            </a:br>
            <a:r>
              <a:rPr lang="en-GB" sz="1600" dirty="0"/>
              <a:t>We are open to considering the role of Narrator as a shared part, this could be really exciting to explore the different sides of the Narrator so there’s everything to play for!</a:t>
            </a:r>
            <a:br>
              <a:rPr lang="en-GB" sz="1600" dirty="0"/>
            </a:br>
            <a:br>
              <a:rPr lang="en-GB" sz="1600" dirty="0"/>
            </a:br>
            <a:r>
              <a:rPr lang="en-GB" sz="1600" dirty="0"/>
              <a:t>Finding your role within the Ensemble will happen during our workshop one and three. There are opportunities within the ensemble for smaller roles, some with a more dance focus and other more singing with movement. You can decide if you want a dance focus and/or a singing/acting focus. </a:t>
            </a:r>
            <a:br>
              <a:rPr lang="en-GB" sz="1600" dirty="0"/>
            </a:br>
            <a:br>
              <a:rPr lang="en-GB" sz="1600" dirty="0"/>
            </a:br>
            <a:r>
              <a:rPr lang="en-GB" sz="1600" dirty="0"/>
              <a:t>We don’t expect you to be word perfect in an audition so long as you know the audition piece well enough to not be hindered by a script, you can have it if you need on the 22nd. </a:t>
            </a:r>
            <a:br>
              <a:rPr lang="en-GB" sz="1600" dirty="0"/>
            </a:br>
            <a:br>
              <a:rPr lang="en-GB" sz="1600" dirty="0"/>
            </a:br>
            <a:br>
              <a:rPr lang="en-GB" sz="1600" dirty="0">
                <a:solidFill>
                  <a:srgbClr val="FF0000"/>
                </a:solidFill>
              </a:rPr>
            </a:br>
            <a:endParaRPr lang="en-GB" sz="1600" dirty="0"/>
          </a:p>
        </p:txBody>
      </p:sp>
      <p:sp>
        <p:nvSpPr>
          <p:cNvPr id="4" name="TextBox 3">
            <a:extLst>
              <a:ext uri="{FF2B5EF4-FFF2-40B4-BE49-F238E27FC236}">
                <a16:creationId xmlns:a16="http://schemas.microsoft.com/office/drawing/2014/main" id="{A416BF0F-5B6A-153E-5B44-B6DB6EFEDD2D}"/>
              </a:ext>
            </a:extLst>
          </p:cNvPr>
          <p:cNvSpPr txBox="1"/>
          <p:nvPr/>
        </p:nvSpPr>
        <p:spPr>
          <a:xfrm>
            <a:off x="1818313" y="249135"/>
            <a:ext cx="5507373" cy="646331"/>
          </a:xfrm>
          <a:prstGeom prst="rect">
            <a:avLst/>
          </a:prstGeom>
          <a:noFill/>
        </p:spPr>
        <p:txBody>
          <a:bodyPr wrap="square">
            <a:spAutoFit/>
          </a:bodyPr>
          <a:lstStyle/>
          <a:p>
            <a:r>
              <a:rPr lang="en-GB" sz="3600" dirty="0"/>
              <a:t>Our vision for the casting!</a:t>
            </a:r>
          </a:p>
        </p:txBody>
      </p:sp>
    </p:spTree>
    <p:extLst>
      <p:ext uri="{BB962C8B-B14F-4D97-AF65-F5344CB8AC3E}">
        <p14:creationId xmlns:p14="http://schemas.microsoft.com/office/powerpoint/2010/main" val="379371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4926DE-76D7-B05F-C2A0-C69CE1040E8D}"/>
              </a:ext>
            </a:extLst>
          </p:cNvPr>
          <p:cNvSpPr txBox="1"/>
          <p:nvPr/>
        </p:nvSpPr>
        <p:spPr>
          <a:xfrm>
            <a:off x="775981" y="1220960"/>
            <a:ext cx="7592037" cy="3108543"/>
          </a:xfrm>
          <a:prstGeom prst="rect">
            <a:avLst/>
          </a:prstGeom>
          <a:noFill/>
        </p:spPr>
        <p:txBody>
          <a:bodyPr wrap="square">
            <a:spAutoFit/>
          </a:bodyPr>
          <a:lstStyle/>
          <a:p>
            <a:r>
              <a:rPr lang="en-GB" sz="1400" dirty="0"/>
              <a:t>Casting soloist Brothers will happen on the Audition Day 22</a:t>
            </a:r>
            <a:r>
              <a:rPr lang="en-GB" sz="1400" baseline="30000" dirty="0"/>
              <a:t>nd</a:t>
            </a:r>
            <a:r>
              <a:rPr lang="en-GB" sz="1400" dirty="0"/>
              <a:t> March. </a:t>
            </a:r>
          </a:p>
          <a:p>
            <a:endParaRPr lang="en-GB" dirty="0"/>
          </a:p>
          <a:p>
            <a:r>
              <a:rPr lang="en-GB" sz="1400" dirty="0"/>
              <a:t>Casting the none soloist Brothers will happen during the Brothers Workshop (workshop 2). During this session we will learn a scene and you will be given the opportunity to sing as a soloist, if you want to. You do not need to prepare for this workshop, during which you can let us know which Brother you would like to play. </a:t>
            </a:r>
          </a:p>
          <a:p>
            <a:endParaRPr lang="en-GB" dirty="0"/>
          </a:p>
          <a:p>
            <a:r>
              <a:rPr lang="en-GB" sz="1400" dirty="0"/>
              <a:t>If there are multiple people interested in a none singing Brothers role, we will give a fair opportunity during the workshops, this may include going away to learn a section of song for workshop 3 if very competitive. </a:t>
            </a:r>
          </a:p>
          <a:p>
            <a:endParaRPr lang="en-GB" dirty="0"/>
          </a:p>
          <a:p>
            <a:r>
              <a:rPr lang="en-GB" sz="1400" dirty="0"/>
              <a:t>Humour and comic timing essential for the collective roles of the Brothers. If you audition for a singing Brother and its competitive, you will definitely be considered for another brother, and it would be helpful if you could attend the Brothers workshop too. </a:t>
            </a:r>
            <a:endParaRPr lang="en-GB" dirty="0"/>
          </a:p>
        </p:txBody>
      </p:sp>
      <p:sp>
        <p:nvSpPr>
          <p:cNvPr id="5" name="TextBox 4">
            <a:extLst>
              <a:ext uri="{FF2B5EF4-FFF2-40B4-BE49-F238E27FC236}">
                <a16:creationId xmlns:a16="http://schemas.microsoft.com/office/drawing/2014/main" id="{1AB20697-D1AC-2C60-FC19-BFBBC7CCFF1D}"/>
              </a:ext>
            </a:extLst>
          </p:cNvPr>
          <p:cNvSpPr txBox="1"/>
          <p:nvPr/>
        </p:nvSpPr>
        <p:spPr>
          <a:xfrm>
            <a:off x="1967217" y="276837"/>
            <a:ext cx="5209564" cy="646331"/>
          </a:xfrm>
          <a:prstGeom prst="rect">
            <a:avLst/>
          </a:prstGeom>
          <a:noFill/>
        </p:spPr>
        <p:txBody>
          <a:bodyPr wrap="square" rtlCol="0">
            <a:spAutoFit/>
          </a:bodyPr>
          <a:lstStyle/>
          <a:p>
            <a:r>
              <a:rPr lang="en-GB" sz="3600" dirty="0"/>
              <a:t>Casting the Brothers!</a:t>
            </a:r>
          </a:p>
        </p:txBody>
      </p:sp>
    </p:spTree>
    <p:extLst>
      <p:ext uri="{BB962C8B-B14F-4D97-AF65-F5344CB8AC3E}">
        <p14:creationId xmlns:p14="http://schemas.microsoft.com/office/powerpoint/2010/main" val="248030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7"/>
        <p:cNvGrpSpPr/>
        <p:nvPr/>
      </p:nvGrpSpPr>
      <p:grpSpPr>
        <a:xfrm>
          <a:off x="0" y="0"/>
          <a:ext cx="0" cy="0"/>
          <a:chOff x="0" y="0"/>
          <a:chExt cx="0" cy="0"/>
        </a:xfrm>
      </p:grpSpPr>
      <p:sp>
        <p:nvSpPr>
          <p:cNvPr id="178" name="Google Shape;178;p23"/>
          <p:cNvSpPr txBox="1">
            <a:spLocks noGrp="1"/>
          </p:cNvSpPr>
          <p:nvPr>
            <p:ph type="title"/>
          </p:nvPr>
        </p:nvSpPr>
        <p:spPr>
          <a:xfrm>
            <a:off x="219421" y="-74458"/>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 🅳🅰🆃🅴🆂</a:t>
            </a:r>
            <a:endParaRPr dirty="0"/>
          </a:p>
        </p:txBody>
      </p:sp>
      <p:sp>
        <p:nvSpPr>
          <p:cNvPr id="179" name="Google Shape;179;p23"/>
          <p:cNvSpPr txBox="1">
            <a:spLocks noGrp="1"/>
          </p:cNvSpPr>
          <p:nvPr>
            <p:ph type="body" idx="1"/>
          </p:nvPr>
        </p:nvSpPr>
        <p:spPr>
          <a:xfrm>
            <a:off x="67733" y="438743"/>
            <a:ext cx="9008533" cy="3777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dirty="0">
                <a:solidFill>
                  <a:schemeClr val="dk1"/>
                </a:solidFill>
              </a:rPr>
              <a:t>Audition Prep &amp; Workshops</a:t>
            </a:r>
            <a:r>
              <a:rPr lang="en" sz="1400" dirty="0">
                <a:solidFill>
                  <a:schemeClr val="dk1"/>
                </a:solidFill>
              </a:rPr>
              <a:t> - Thursday 5th, 12th, 19th March 7:30 – 9.30pm @ Stonnall</a:t>
            </a:r>
          </a:p>
          <a:p>
            <a:pPr marL="0" lvl="0" indent="0" algn="l" rtl="0">
              <a:lnSpc>
                <a:spcPct val="100000"/>
              </a:lnSpc>
              <a:spcBef>
                <a:spcPts val="0"/>
              </a:spcBef>
              <a:spcAft>
                <a:spcPts val="0"/>
              </a:spcAft>
              <a:buNone/>
            </a:pPr>
            <a:endParaRPr lang="en" sz="1400" b="1" dirty="0">
              <a:solidFill>
                <a:schemeClr val="dk1"/>
              </a:solidFill>
            </a:endParaRPr>
          </a:p>
          <a:p>
            <a:pPr marL="0" indent="0">
              <a:lnSpc>
                <a:spcPct val="100000"/>
              </a:lnSpc>
              <a:buNone/>
            </a:pPr>
            <a:r>
              <a:rPr lang="en" sz="1400" b="1" dirty="0">
                <a:solidFill>
                  <a:schemeClr val="dk1"/>
                </a:solidFill>
              </a:rPr>
              <a:t>Audition Day</a:t>
            </a:r>
            <a:r>
              <a:rPr lang="en" sz="1400" dirty="0">
                <a:solidFill>
                  <a:schemeClr val="dk1"/>
                </a:solidFill>
              </a:rPr>
              <a:t> - Sunday 22nd March 11:30am onward @ Cooper Room </a:t>
            </a:r>
            <a:r>
              <a:rPr lang="en-US" sz="1400" dirty="0">
                <a:solidFill>
                  <a:schemeClr val="dk1"/>
                </a:solidFill>
              </a:rPr>
              <a:t> – Once you have all expressed your audition interest, a schedule for the audition day will be communicated. </a:t>
            </a:r>
            <a:endParaRPr sz="1400" dirty="0">
              <a:solidFill>
                <a:schemeClr val="dk1"/>
              </a:solidFill>
            </a:endParaRPr>
          </a:p>
          <a:p>
            <a:pPr marL="0" lvl="0" indent="0">
              <a:lnSpc>
                <a:spcPct val="100000"/>
              </a:lnSpc>
              <a:spcBef>
                <a:spcPts val="1200"/>
              </a:spcBef>
              <a:buNone/>
            </a:pPr>
            <a:r>
              <a:rPr lang="en" sz="1400" b="1" dirty="0">
                <a:solidFill>
                  <a:schemeClr val="dk1"/>
                </a:solidFill>
              </a:rPr>
              <a:t>Rehearsals</a:t>
            </a:r>
            <a:r>
              <a:rPr lang="en" sz="1400" dirty="0">
                <a:solidFill>
                  <a:schemeClr val="dk1"/>
                </a:solidFill>
              </a:rPr>
              <a:t> - Thursdays 7:30pm - 10:00pm @ Stonnall - Adults Only (beginning 16th April)                     Sundays @ Cooper Room – Children Only (beginning 26th April).                                                                                Adults will join Sunday rehearsals from 6th September. Children will join Thursday rehearsals from June. </a:t>
            </a:r>
            <a:endParaRPr sz="1400" dirty="0">
              <a:solidFill>
                <a:schemeClr val="dk1"/>
              </a:solidFill>
            </a:endParaRPr>
          </a:p>
          <a:p>
            <a:pPr marL="0" lvl="0" indent="0" algn="l" rtl="0">
              <a:lnSpc>
                <a:spcPct val="100000"/>
              </a:lnSpc>
              <a:spcBef>
                <a:spcPts val="1200"/>
              </a:spcBef>
              <a:spcAft>
                <a:spcPts val="0"/>
              </a:spcAft>
              <a:buNone/>
            </a:pPr>
            <a:r>
              <a:rPr lang="en" sz="1400" b="1" dirty="0">
                <a:solidFill>
                  <a:schemeClr val="dk1"/>
                </a:solidFill>
              </a:rPr>
              <a:t>Childrens Workshop audition</a:t>
            </a:r>
            <a:r>
              <a:rPr lang="en" sz="1400" dirty="0">
                <a:solidFill>
                  <a:schemeClr val="dk1"/>
                </a:solidFill>
              </a:rPr>
              <a:t> - Sunday 19th April 2:00pm - 3:30pm @ Cooper Room. All children who attend this day will be invited to be part of our Childrens cast, depending on interest we may have two casts, more information will follow depending on sign up.  </a:t>
            </a:r>
            <a:endParaRPr sz="1400" dirty="0">
              <a:solidFill>
                <a:schemeClr val="dk1"/>
              </a:solidFill>
            </a:endParaRPr>
          </a:p>
          <a:p>
            <a:pPr marL="0" lvl="0" indent="0" algn="l" rtl="0">
              <a:lnSpc>
                <a:spcPct val="100000"/>
              </a:lnSpc>
              <a:spcBef>
                <a:spcPts val="1200"/>
              </a:spcBef>
              <a:spcAft>
                <a:spcPts val="0"/>
              </a:spcAft>
              <a:buNone/>
            </a:pPr>
            <a:r>
              <a:rPr lang="en" sz="1400" b="1" dirty="0">
                <a:solidFill>
                  <a:schemeClr val="dk1"/>
                </a:solidFill>
              </a:rPr>
              <a:t>Sunday October 4th - </a:t>
            </a:r>
            <a:r>
              <a:rPr lang="en" sz="1400" dirty="0">
                <a:solidFill>
                  <a:schemeClr val="dk1"/>
                </a:solidFill>
              </a:rPr>
              <a:t>All day rehearsals with both adult and children’s cast @ Cooper room</a:t>
            </a:r>
            <a:endParaRPr sz="1400" dirty="0">
              <a:solidFill>
                <a:schemeClr val="dk1"/>
              </a:solidFill>
            </a:endParaRPr>
          </a:p>
          <a:p>
            <a:pPr marL="0" lvl="0" indent="0" algn="l" rtl="0">
              <a:lnSpc>
                <a:spcPct val="100000"/>
              </a:lnSpc>
              <a:spcBef>
                <a:spcPts val="1200"/>
              </a:spcBef>
              <a:spcAft>
                <a:spcPts val="0"/>
              </a:spcAft>
              <a:buNone/>
            </a:pPr>
            <a:r>
              <a:rPr lang="en" sz="1400" b="1" dirty="0">
                <a:solidFill>
                  <a:schemeClr val="dk1"/>
                </a:solidFill>
              </a:rPr>
              <a:t>Thursday October 8th </a:t>
            </a:r>
            <a:r>
              <a:rPr lang="en" sz="1400" dirty="0">
                <a:solidFill>
                  <a:schemeClr val="dk1"/>
                </a:solidFill>
              </a:rPr>
              <a:t>- Rehearsal with both adult and children’s cast (7.30pm-10.00) @ Stonnall</a:t>
            </a:r>
            <a:endParaRPr sz="1400" dirty="0">
              <a:solidFill>
                <a:schemeClr val="dk1"/>
              </a:solidFill>
            </a:endParaRPr>
          </a:p>
          <a:p>
            <a:pPr marL="0" lvl="0" indent="0" algn="l" rtl="0">
              <a:lnSpc>
                <a:spcPct val="100000"/>
              </a:lnSpc>
              <a:spcBef>
                <a:spcPts val="600"/>
              </a:spcBef>
              <a:spcAft>
                <a:spcPts val="0"/>
              </a:spcAft>
              <a:buNone/>
            </a:pPr>
            <a:r>
              <a:rPr lang="en" sz="1400" b="1" dirty="0">
                <a:solidFill>
                  <a:schemeClr val="dk1"/>
                </a:solidFill>
              </a:rPr>
              <a:t>Saturday October 11th </a:t>
            </a:r>
            <a:r>
              <a:rPr lang="en" sz="1400" dirty="0">
                <a:solidFill>
                  <a:schemeClr val="dk1"/>
                </a:solidFill>
              </a:rPr>
              <a:t>– </a:t>
            </a:r>
            <a:r>
              <a:rPr lang="en-GB" sz="1400" dirty="0">
                <a:solidFill>
                  <a:schemeClr val="dk1"/>
                </a:solidFill>
              </a:rPr>
              <a:t>TBC, keep this date just </a:t>
            </a:r>
            <a:r>
              <a:rPr lang="en-GB" sz="1400" dirty="0" err="1">
                <a:solidFill>
                  <a:schemeClr val="dk1"/>
                </a:solidFill>
              </a:rPr>
              <a:t>incase</a:t>
            </a:r>
            <a:r>
              <a:rPr lang="en-GB" sz="1400" dirty="0">
                <a:solidFill>
                  <a:schemeClr val="dk1"/>
                </a:solidFill>
              </a:rPr>
              <a:t>.</a:t>
            </a:r>
            <a:endParaRPr sz="1400" dirty="0">
              <a:solidFill>
                <a:schemeClr val="dk1"/>
              </a:solidFill>
            </a:endParaRPr>
          </a:p>
          <a:p>
            <a:pPr marL="0" lvl="0" indent="0">
              <a:lnSpc>
                <a:spcPct val="100000"/>
              </a:lnSpc>
              <a:spcBef>
                <a:spcPts val="600"/>
              </a:spcBef>
              <a:buNone/>
            </a:pPr>
            <a:r>
              <a:rPr lang="en" sz="1400" b="1" dirty="0">
                <a:solidFill>
                  <a:schemeClr val="dk1"/>
                </a:solidFill>
              </a:rPr>
              <a:t>Sunday October 12th –</a:t>
            </a:r>
            <a:r>
              <a:rPr lang="en" sz="1400" dirty="0">
                <a:solidFill>
                  <a:schemeClr val="dk1"/>
                </a:solidFill>
              </a:rPr>
              <a:t> Get in at The Town Hall!!. Band Call 10 am, all times will be confirmed nearer the time, expect to be needed all day.</a:t>
            </a:r>
          </a:p>
          <a:p>
            <a:pPr marL="0" lvl="0" indent="0">
              <a:lnSpc>
                <a:spcPct val="100000"/>
              </a:lnSpc>
              <a:spcBef>
                <a:spcPts val="600"/>
              </a:spcBef>
              <a:buNone/>
            </a:pPr>
            <a:r>
              <a:rPr lang="en" sz="1400" b="1" dirty="0">
                <a:solidFill>
                  <a:schemeClr val="dk1"/>
                </a:solidFill>
              </a:rPr>
              <a:t>Monday October 13</a:t>
            </a:r>
            <a:r>
              <a:rPr lang="en" sz="1400" b="1" baseline="30000" dirty="0">
                <a:solidFill>
                  <a:schemeClr val="dk1"/>
                </a:solidFill>
              </a:rPr>
              <a:t>th</a:t>
            </a:r>
            <a:r>
              <a:rPr lang="en" sz="1400" b="1" dirty="0">
                <a:solidFill>
                  <a:schemeClr val="dk1"/>
                </a:solidFill>
              </a:rPr>
              <a:t> </a:t>
            </a:r>
            <a:r>
              <a:rPr lang="en" sz="1400" dirty="0">
                <a:solidFill>
                  <a:schemeClr val="dk1"/>
                </a:solidFill>
              </a:rPr>
              <a:t>– Full Dress Rehearsal. All times will be confirmed nearer the time. </a:t>
            </a:r>
            <a:endParaRPr sz="1400" dirty="0">
              <a:solidFill>
                <a:schemeClr val="dk1"/>
              </a:solidFill>
            </a:endParaRPr>
          </a:p>
          <a:p>
            <a:pPr marL="0" lvl="0" indent="0" algn="l" rtl="0">
              <a:lnSpc>
                <a:spcPct val="100000"/>
              </a:lnSpc>
              <a:spcBef>
                <a:spcPts val="600"/>
              </a:spcBef>
              <a:spcAft>
                <a:spcPts val="1200"/>
              </a:spcAft>
              <a:buNone/>
            </a:pPr>
            <a:r>
              <a:rPr lang="en" sz="1400" b="1" dirty="0">
                <a:solidFill>
                  <a:schemeClr val="dk1"/>
                </a:solidFill>
              </a:rPr>
              <a:t>Show Week</a:t>
            </a:r>
            <a:r>
              <a:rPr lang="en" sz="1400" dirty="0">
                <a:solidFill>
                  <a:schemeClr val="dk1"/>
                </a:solidFill>
              </a:rPr>
              <a:t> - Tuesday 13th - Saturday 17th October! All times will be confirmed nearer the time. </a:t>
            </a:r>
            <a:endParaRPr sz="1400" dirty="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198" name="Google Shape;198;p26"/>
          <p:cNvSpPr txBox="1">
            <a:spLocks noGrp="1"/>
          </p:cNvSpPr>
          <p:nvPr>
            <p:ph type="title"/>
          </p:nvPr>
        </p:nvSpPr>
        <p:spPr>
          <a:xfrm>
            <a:off x="311700" y="3514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u="sng" dirty="0"/>
              <a:t>What are we doing in our workshops?</a:t>
            </a:r>
            <a:endParaRPr u="sng" dirty="0"/>
          </a:p>
        </p:txBody>
      </p:sp>
      <p:sp>
        <p:nvSpPr>
          <p:cNvPr id="199" name="Google Shape;199;p26"/>
          <p:cNvSpPr txBox="1">
            <a:spLocks noGrp="1"/>
          </p:cNvSpPr>
          <p:nvPr>
            <p:ph type="body" idx="1"/>
          </p:nvPr>
        </p:nvSpPr>
        <p:spPr>
          <a:xfrm>
            <a:off x="311700" y="924099"/>
            <a:ext cx="8520600" cy="979923"/>
          </a:xfrm>
          <a:prstGeom prst="rect">
            <a:avLst/>
          </a:prstGeom>
          <a:ln w="28575" cap="flat" cmpd="sng">
            <a:solidFill>
              <a:srgbClr val="0000FF"/>
            </a:solidFill>
            <a:prstDash val="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200"/>
              </a:spcAft>
              <a:buNone/>
            </a:pPr>
            <a:r>
              <a:rPr lang="en" sz="1600" dirty="0">
                <a:solidFill>
                  <a:schemeClr val="dk1"/>
                </a:solidFill>
              </a:rPr>
              <a:t>Before we hold our auditions we have 3 workshops to help prepare you in the best way possible. These workshops will also be our ensemble relaxed auditions, a chance for you to show us what you can do and learn your audition parts!</a:t>
            </a:r>
            <a:endParaRPr sz="1600" dirty="0">
              <a:solidFill>
                <a:schemeClr val="dk1"/>
              </a:solidFill>
            </a:endParaRPr>
          </a:p>
        </p:txBody>
      </p:sp>
      <p:sp>
        <p:nvSpPr>
          <p:cNvPr id="200" name="Google Shape;200;p26"/>
          <p:cNvSpPr txBox="1"/>
          <p:nvPr/>
        </p:nvSpPr>
        <p:spPr>
          <a:xfrm>
            <a:off x="311700" y="1930125"/>
            <a:ext cx="30000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dirty="0"/>
              <a:t>𝚆𝚘𝚛𝚔𝚜𝚑𝚘𝚙 1</a:t>
            </a:r>
          </a:p>
          <a:p>
            <a:pPr marL="0" lvl="0" indent="0" algn="ctr" rtl="0">
              <a:spcBef>
                <a:spcPts val="0"/>
              </a:spcBef>
              <a:spcAft>
                <a:spcPts val="0"/>
              </a:spcAft>
              <a:buNone/>
            </a:pPr>
            <a:r>
              <a:rPr lang="en" b="1" u="sng" dirty="0"/>
              <a:t>Thursday 5</a:t>
            </a:r>
            <a:r>
              <a:rPr lang="en" b="1" u="sng" baseline="30000" dirty="0"/>
              <a:t>th</a:t>
            </a:r>
            <a:r>
              <a:rPr lang="en" b="1" u="sng" dirty="0"/>
              <a:t> March</a:t>
            </a:r>
            <a:endParaRPr b="1" u="sng" dirty="0"/>
          </a:p>
        </p:txBody>
      </p:sp>
      <p:sp>
        <p:nvSpPr>
          <p:cNvPr id="201" name="Google Shape;201;p26"/>
          <p:cNvSpPr txBox="1"/>
          <p:nvPr/>
        </p:nvSpPr>
        <p:spPr>
          <a:xfrm>
            <a:off x="3072000" y="1930125"/>
            <a:ext cx="30000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dirty="0"/>
              <a:t>𝚆𝚘𝚛𝚔𝚜𝚑𝚘𝚙 2</a:t>
            </a:r>
          </a:p>
          <a:p>
            <a:pPr marL="0" lvl="0" indent="0" algn="ctr" rtl="0">
              <a:spcBef>
                <a:spcPts val="0"/>
              </a:spcBef>
              <a:spcAft>
                <a:spcPts val="0"/>
              </a:spcAft>
              <a:buNone/>
            </a:pPr>
            <a:r>
              <a:rPr lang="en" b="1" u="sng" dirty="0"/>
              <a:t>Thursday 12</a:t>
            </a:r>
            <a:r>
              <a:rPr lang="en" b="1" u="sng" baseline="30000" dirty="0"/>
              <a:t>th</a:t>
            </a:r>
            <a:r>
              <a:rPr lang="en" b="1" u="sng" dirty="0"/>
              <a:t> March</a:t>
            </a:r>
            <a:endParaRPr b="1" u="sng" dirty="0"/>
          </a:p>
        </p:txBody>
      </p:sp>
      <p:sp>
        <p:nvSpPr>
          <p:cNvPr id="202" name="Google Shape;202;p26"/>
          <p:cNvSpPr txBox="1"/>
          <p:nvPr/>
        </p:nvSpPr>
        <p:spPr>
          <a:xfrm>
            <a:off x="6211950" y="1930125"/>
            <a:ext cx="30000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dirty="0"/>
              <a:t>𝚆𝚘𝚛𝚔𝚜𝚑𝚘𝚙 3</a:t>
            </a:r>
          </a:p>
          <a:p>
            <a:pPr marL="0" lvl="0" indent="0" algn="ctr" rtl="0">
              <a:spcBef>
                <a:spcPts val="0"/>
              </a:spcBef>
              <a:spcAft>
                <a:spcPts val="0"/>
              </a:spcAft>
              <a:buNone/>
            </a:pPr>
            <a:r>
              <a:rPr lang="en" b="1" u="sng" dirty="0"/>
              <a:t>Thursday 19</a:t>
            </a:r>
            <a:r>
              <a:rPr lang="en" b="1" u="sng" baseline="30000" dirty="0"/>
              <a:t>th</a:t>
            </a:r>
            <a:r>
              <a:rPr lang="en" b="1" u="sng" dirty="0"/>
              <a:t> March</a:t>
            </a:r>
            <a:endParaRPr b="1" u="sng" dirty="0"/>
          </a:p>
        </p:txBody>
      </p:sp>
      <p:sp>
        <p:nvSpPr>
          <p:cNvPr id="203" name="Google Shape;203;p26"/>
          <p:cNvSpPr txBox="1"/>
          <p:nvPr/>
        </p:nvSpPr>
        <p:spPr>
          <a:xfrm>
            <a:off x="354150" y="2571750"/>
            <a:ext cx="2732700" cy="251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rPr>
              <a:t> Go Go Go Joseph dance/movement workshop.</a:t>
            </a:r>
          </a:p>
          <a:p>
            <a:pPr marL="0" lvl="0" indent="0" algn="ctr" rtl="0">
              <a:spcBef>
                <a:spcPts val="0"/>
              </a:spcBef>
              <a:spcAft>
                <a:spcPts val="0"/>
              </a:spcAft>
              <a:buNone/>
            </a:pPr>
            <a:endParaRPr sz="1600" dirty="0">
              <a:solidFill>
                <a:schemeClr val="dk1"/>
              </a:solidFill>
            </a:endParaRPr>
          </a:p>
          <a:p>
            <a:pPr marL="0" lvl="0" indent="0" algn="ctr" rtl="0">
              <a:spcBef>
                <a:spcPts val="0"/>
              </a:spcBef>
              <a:spcAft>
                <a:spcPts val="0"/>
              </a:spcAft>
              <a:buNone/>
            </a:pPr>
            <a:r>
              <a:rPr lang="en" sz="1600" dirty="0">
                <a:solidFill>
                  <a:schemeClr val="dk1"/>
                </a:solidFill>
              </a:rPr>
              <a:t>Anyone who would like to audition for </a:t>
            </a:r>
            <a:r>
              <a:rPr lang="en" sz="1600" b="1" dirty="0">
                <a:solidFill>
                  <a:schemeClr val="dk1"/>
                </a:solidFill>
              </a:rPr>
              <a:t>Baker/Butler/Simeon/ Levi/Reuben/Judah </a:t>
            </a:r>
            <a:r>
              <a:rPr lang="en" sz="1600" dirty="0">
                <a:solidFill>
                  <a:schemeClr val="dk1"/>
                </a:solidFill>
              </a:rPr>
              <a:t>will learn their audition sections.</a:t>
            </a:r>
            <a:endParaRPr sz="1600" dirty="0">
              <a:solidFill>
                <a:schemeClr val="dk1"/>
              </a:solidFill>
            </a:endParaRPr>
          </a:p>
        </p:txBody>
      </p:sp>
      <p:sp>
        <p:nvSpPr>
          <p:cNvPr id="204" name="Google Shape;204;p26"/>
          <p:cNvSpPr txBox="1"/>
          <p:nvPr/>
        </p:nvSpPr>
        <p:spPr>
          <a:xfrm>
            <a:off x="3369000" y="2508500"/>
            <a:ext cx="2435700" cy="228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rPr>
              <a:t>Brother movement and character workshop, Benjamin Calypso. </a:t>
            </a:r>
          </a:p>
          <a:p>
            <a:pPr marL="0" lvl="0" indent="0" algn="ctr" rtl="0">
              <a:spcBef>
                <a:spcPts val="0"/>
              </a:spcBef>
              <a:spcAft>
                <a:spcPts val="0"/>
              </a:spcAft>
              <a:buNone/>
            </a:pPr>
            <a:endParaRPr sz="1600" dirty="0">
              <a:solidFill>
                <a:schemeClr val="dk1"/>
              </a:solidFill>
            </a:endParaRPr>
          </a:p>
          <a:p>
            <a:pPr marL="0" lvl="0" indent="0" algn="ctr" rtl="0">
              <a:spcBef>
                <a:spcPts val="0"/>
              </a:spcBef>
              <a:spcAft>
                <a:spcPts val="0"/>
              </a:spcAft>
              <a:buNone/>
            </a:pPr>
            <a:r>
              <a:rPr lang="en" sz="1600" dirty="0">
                <a:solidFill>
                  <a:schemeClr val="dk1"/>
                </a:solidFill>
              </a:rPr>
              <a:t>Anyone who would like to audition for </a:t>
            </a:r>
            <a:r>
              <a:rPr lang="en" sz="1600" b="1" dirty="0">
                <a:solidFill>
                  <a:schemeClr val="dk1"/>
                </a:solidFill>
              </a:rPr>
              <a:t>Joseph/Narrator </a:t>
            </a:r>
            <a:r>
              <a:rPr lang="en" sz="1600" dirty="0">
                <a:solidFill>
                  <a:schemeClr val="dk1"/>
                </a:solidFill>
              </a:rPr>
              <a:t>learn their audition sections. </a:t>
            </a:r>
            <a:endParaRPr sz="1600" dirty="0">
              <a:solidFill>
                <a:schemeClr val="dk1"/>
              </a:solidFill>
            </a:endParaRPr>
          </a:p>
        </p:txBody>
      </p:sp>
      <p:sp>
        <p:nvSpPr>
          <p:cNvPr id="205" name="Google Shape;205;p26"/>
          <p:cNvSpPr txBox="1"/>
          <p:nvPr/>
        </p:nvSpPr>
        <p:spPr>
          <a:xfrm>
            <a:off x="6494100" y="2444475"/>
            <a:ext cx="2435700" cy="228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rPr>
              <a:t>Song of the Kings dance/movement workshop. </a:t>
            </a:r>
          </a:p>
          <a:p>
            <a:pPr marL="0" lvl="0" indent="0" algn="ctr" rtl="0">
              <a:spcBef>
                <a:spcPts val="0"/>
              </a:spcBef>
              <a:spcAft>
                <a:spcPts val="0"/>
              </a:spcAft>
              <a:buNone/>
            </a:pPr>
            <a:endParaRPr sz="1600" dirty="0">
              <a:solidFill>
                <a:schemeClr val="dk1"/>
              </a:solidFill>
            </a:endParaRPr>
          </a:p>
          <a:p>
            <a:pPr marL="0" lvl="0" indent="0" algn="ctr" rtl="0">
              <a:spcBef>
                <a:spcPts val="0"/>
              </a:spcBef>
              <a:spcAft>
                <a:spcPts val="0"/>
              </a:spcAft>
              <a:buNone/>
            </a:pPr>
            <a:r>
              <a:rPr lang="en" sz="1600" dirty="0">
                <a:solidFill>
                  <a:schemeClr val="dk1"/>
                </a:solidFill>
              </a:rPr>
              <a:t>Anyone who would like to audition for </a:t>
            </a:r>
            <a:r>
              <a:rPr lang="en" sz="1600" b="1" dirty="0">
                <a:solidFill>
                  <a:schemeClr val="dk1"/>
                </a:solidFill>
              </a:rPr>
              <a:t>Paraoh/Potiphar/Mrs Potiphar/Jacob </a:t>
            </a:r>
            <a:r>
              <a:rPr lang="en" sz="1600" dirty="0">
                <a:solidFill>
                  <a:schemeClr val="dk1"/>
                </a:solidFill>
              </a:rPr>
              <a:t>learn their audition sections. </a:t>
            </a:r>
            <a:endParaRPr sz="1600" dirty="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5A864-704F-85AE-E77F-EA203E4B8348}"/>
              </a:ext>
            </a:extLst>
          </p:cNvPr>
          <p:cNvSpPr>
            <a:spLocks noGrp="1"/>
          </p:cNvSpPr>
          <p:nvPr>
            <p:ph type="title"/>
          </p:nvPr>
        </p:nvSpPr>
        <p:spPr>
          <a:xfrm>
            <a:off x="311700" y="105880"/>
            <a:ext cx="8520600" cy="841800"/>
          </a:xfrm>
        </p:spPr>
        <p:txBody>
          <a:bodyPr/>
          <a:lstStyle/>
          <a:p>
            <a:r>
              <a:rPr lang="en-GB" dirty="0"/>
              <a:t>Expectations!</a:t>
            </a:r>
          </a:p>
        </p:txBody>
      </p:sp>
      <p:sp>
        <p:nvSpPr>
          <p:cNvPr id="4" name="TextBox 3">
            <a:extLst>
              <a:ext uri="{FF2B5EF4-FFF2-40B4-BE49-F238E27FC236}">
                <a16:creationId xmlns:a16="http://schemas.microsoft.com/office/drawing/2014/main" id="{D82049E1-290A-B40B-AB43-1E36CDAE3713}"/>
              </a:ext>
            </a:extLst>
          </p:cNvPr>
          <p:cNvSpPr txBox="1"/>
          <p:nvPr/>
        </p:nvSpPr>
        <p:spPr>
          <a:xfrm>
            <a:off x="143266" y="817423"/>
            <a:ext cx="8857467" cy="3508653"/>
          </a:xfrm>
          <a:prstGeom prst="rect">
            <a:avLst/>
          </a:prstGeom>
          <a:noFill/>
        </p:spPr>
        <p:txBody>
          <a:bodyPr wrap="square" rtlCol="0">
            <a:spAutoFit/>
          </a:bodyPr>
          <a:lstStyle/>
          <a:p>
            <a:pPr marL="285750" indent="-285750">
              <a:buFont typeface="Arial" panose="020B0604020202020204" pitchFamily="34" charset="0"/>
              <a:buChar char="•"/>
            </a:pPr>
            <a:r>
              <a:rPr lang="en-US" sz="1600" dirty="0"/>
              <a:t>This is the Full Fat version of Joseph. All the tricky bits are in including the </a:t>
            </a:r>
            <a:r>
              <a:rPr lang="en-US" sz="1600" dirty="0" err="1"/>
              <a:t>Megamix</a:t>
            </a:r>
            <a:r>
              <a:rPr lang="en-US" sz="1600" dirty="0"/>
              <a:t>!</a:t>
            </a:r>
          </a:p>
          <a:p>
            <a:pPr marL="285750" indent="-285750">
              <a:buFont typeface="Arial" panose="020B0604020202020204" pitchFamily="34" charset="0"/>
              <a:buChar char="•"/>
            </a:pPr>
            <a:r>
              <a:rPr lang="en-US" sz="1600" dirty="0"/>
              <a:t>One long sing! No gaps, no rest and no libretto. Full range particularly for Sopranos – top Cs!</a:t>
            </a:r>
          </a:p>
          <a:p>
            <a:pPr marL="285750" indent="-285750">
              <a:buFont typeface="Arial" panose="020B0604020202020204" pitchFamily="34" charset="0"/>
              <a:buChar char="•"/>
            </a:pPr>
            <a:r>
              <a:rPr lang="en-US" sz="1600" dirty="0"/>
              <a:t>Part singing and lots of it! Often 6 parts if we can manage it.</a:t>
            </a:r>
          </a:p>
          <a:p>
            <a:pPr marL="285750" indent="-285750">
              <a:buFont typeface="Arial" panose="020B0604020202020204" pitchFamily="34" charset="0"/>
              <a:buChar char="•"/>
            </a:pPr>
            <a:r>
              <a:rPr lang="en-US" sz="1600" dirty="0"/>
              <a:t>Whether you are principles, dancers, ensemble – there is no hiding from SINGING</a:t>
            </a:r>
          </a:p>
          <a:p>
            <a:pPr marL="285750" indent="-285750">
              <a:buFont typeface="Arial" panose="020B0604020202020204" pitchFamily="34" charset="0"/>
              <a:buChar char="•"/>
            </a:pPr>
            <a:r>
              <a:rPr lang="en-US" sz="1600" dirty="0"/>
              <a:t>Full Band as always. Probably one of the biggest we’ve had with a drummer in a shed!</a:t>
            </a:r>
          </a:p>
          <a:p>
            <a:pPr marL="285750" indent="-285750">
              <a:buFont typeface="Arial" panose="020B0604020202020204" pitchFamily="34" charset="0"/>
              <a:buChar char="•"/>
            </a:pPr>
            <a:r>
              <a:rPr lang="en-US" sz="1600" dirty="0"/>
              <a:t>Rehearsals – early ones be prepared to record parts on phones.</a:t>
            </a:r>
          </a:p>
          <a:p>
            <a:pPr marL="285750" indent="-285750">
              <a:buFont typeface="Arial" panose="020B0604020202020204" pitchFamily="34" charset="0"/>
              <a:buChar char="•"/>
            </a:pPr>
            <a:r>
              <a:rPr lang="en-US" sz="1600" dirty="0"/>
              <a:t>Individual practice between rehearsals is essential from all so we can move quickly.</a:t>
            </a:r>
          </a:p>
          <a:p>
            <a:pPr marL="285750" indent="-285750">
              <a:buFont typeface="Arial" panose="020B0604020202020204" pitchFamily="34" charset="0"/>
              <a:buChar char="•"/>
            </a:pPr>
            <a:r>
              <a:rPr lang="en-US" sz="1600" dirty="0"/>
              <a:t>Singing without books. You’ll need to learn parts and songs quickly so you can add movement etc.</a:t>
            </a:r>
          </a:p>
          <a:p>
            <a:pPr marL="285750" indent="-285750">
              <a:buFont typeface="Arial" panose="020B0604020202020204" pitchFamily="34" charset="0"/>
              <a:buChar char="•"/>
            </a:pPr>
            <a:r>
              <a:rPr lang="en-US" sz="1600" dirty="0"/>
              <a:t>Initially we will work through numbers in order. </a:t>
            </a:r>
          </a:p>
          <a:p>
            <a:pPr marL="285750" indent="-285750">
              <a:buFont typeface="Arial" panose="020B0604020202020204" pitchFamily="34" charset="0"/>
              <a:buChar char="•"/>
            </a:pPr>
            <a:r>
              <a:rPr lang="en-US" sz="1600" dirty="0"/>
              <a:t>First half of rehearsal evenings will likely be singing and second part will be setting to movement/dancing/acting.</a:t>
            </a:r>
          </a:p>
          <a:p>
            <a:pPr marL="285750" indent="-285750">
              <a:buFont typeface="Arial" panose="020B0604020202020204" pitchFamily="34" charset="0"/>
              <a:buChar char="•"/>
            </a:pPr>
            <a:r>
              <a:rPr lang="en-US" sz="1600" dirty="0"/>
              <a:t>Principals – sessions at Lichfield with me at times to suit midweek - as and when needed.</a:t>
            </a:r>
          </a:p>
          <a:p>
            <a:pPr marL="285750" indent="-285750">
              <a:buFont typeface="Arial" panose="020B0604020202020204" pitchFamily="34" charset="0"/>
              <a:buChar char="•"/>
            </a:pPr>
            <a:r>
              <a:rPr lang="en-GB" sz="1600" dirty="0"/>
              <a:t>Rehearsal videos will be shared weekly </a:t>
            </a:r>
          </a:p>
        </p:txBody>
      </p:sp>
    </p:spTree>
    <p:extLst>
      <p:ext uri="{BB962C8B-B14F-4D97-AF65-F5344CB8AC3E}">
        <p14:creationId xmlns:p14="http://schemas.microsoft.com/office/powerpoint/2010/main" val="2864335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sp>
        <p:nvSpPr>
          <p:cNvPr id="185" name="Google Shape;18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 🄸🄽🄵🄾🅁🄼🄰🅃🄸🄾🄽</a:t>
            </a:r>
            <a:endParaRPr dirty="0"/>
          </a:p>
        </p:txBody>
      </p:sp>
      <p:sp>
        <p:nvSpPr>
          <p:cNvPr id="186" name="Google Shape;186;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b="1" dirty="0">
                <a:solidFill>
                  <a:schemeClr val="dk1"/>
                </a:solidFill>
              </a:rPr>
              <a:t>Joseph </a:t>
            </a:r>
            <a:r>
              <a:rPr lang="en" dirty="0">
                <a:solidFill>
                  <a:schemeClr val="dk1"/>
                </a:solidFill>
              </a:rPr>
              <a:t>- (High Tenor - D3 to C5) - Close every door – Bars 1-44</a:t>
            </a:r>
            <a:endParaRPr dirty="0">
              <a:solidFill>
                <a:schemeClr val="dk1"/>
              </a:solidFill>
            </a:endParaRPr>
          </a:p>
          <a:p>
            <a:pPr marL="0" lvl="0" indent="0" algn="l" rtl="0">
              <a:spcBef>
                <a:spcPts val="1200"/>
              </a:spcBef>
              <a:spcAft>
                <a:spcPts val="0"/>
              </a:spcAft>
              <a:buNone/>
            </a:pPr>
            <a:r>
              <a:rPr lang="en" b="1" dirty="0">
                <a:solidFill>
                  <a:schemeClr val="dk1"/>
                </a:solidFill>
              </a:rPr>
              <a:t>Narrator</a:t>
            </a:r>
            <a:r>
              <a:rPr lang="en" dirty="0">
                <a:solidFill>
                  <a:schemeClr val="dk1"/>
                </a:solidFill>
              </a:rPr>
              <a:t> - (Mezzo-soprano - G3 - C6) - Prologue  - Bars 1-20 </a:t>
            </a:r>
          </a:p>
          <a:p>
            <a:pPr marL="0" lvl="0" indent="0" algn="l" rtl="0">
              <a:spcBef>
                <a:spcPts val="1200"/>
              </a:spcBef>
              <a:spcAft>
                <a:spcPts val="0"/>
              </a:spcAft>
              <a:buNone/>
            </a:pPr>
            <a:r>
              <a:rPr lang="en" dirty="0">
                <a:solidFill>
                  <a:schemeClr val="dk1"/>
                </a:solidFill>
              </a:rPr>
              <a:t>			        Jacob and Sons – Bars 10-25 with repeat </a:t>
            </a:r>
            <a:endParaRPr dirty="0">
              <a:solidFill>
                <a:schemeClr val="dk1"/>
              </a:solidFill>
            </a:endParaRPr>
          </a:p>
          <a:p>
            <a:pPr marL="0" lvl="0" indent="0" algn="l" rtl="0">
              <a:spcBef>
                <a:spcPts val="1200"/>
              </a:spcBef>
              <a:spcAft>
                <a:spcPts val="0"/>
              </a:spcAft>
              <a:buNone/>
            </a:pPr>
            <a:r>
              <a:rPr lang="en" b="1" dirty="0">
                <a:solidFill>
                  <a:schemeClr val="dk1"/>
                </a:solidFill>
              </a:rPr>
              <a:t>Pharaoh</a:t>
            </a:r>
            <a:r>
              <a:rPr lang="en" dirty="0">
                <a:solidFill>
                  <a:schemeClr val="dk1"/>
                </a:solidFill>
              </a:rPr>
              <a:t> - (High Baritone - B2 - G4) - Song of the Kings - Bars 1-77</a:t>
            </a:r>
          </a:p>
          <a:p>
            <a:pPr marL="0" lvl="0" indent="0">
              <a:lnSpc>
                <a:spcPct val="95000"/>
              </a:lnSpc>
              <a:buSzPts val="1018"/>
              <a:buNone/>
            </a:pPr>
            <a:endParaRPr lang="en-GB" dirty="0">
              <a:solidFill>
                <a:schemeClr val="dk1"/>
              </a:solidFill>
            </a:endParaRPr>
          </a:p>
          <a:p>
            <a:pPr marL="0" lvl="0" indent="0">
              <a:lnSpc>
                <a:spcPct val="95000"/>
              </a:lnSpc>
              <a:buSzPts val="1018"/>
              <a:buNone/>
            </a:pPr>
            <a:r>
              <a:rPr lang="en-GB" b="1" dirty="0">
                <a:solidFill>
                  <a:schemeClr val="dk1"/>
                </a:solidFill>
              </a:rPr>
              <a:t>Potiphar</a:t>
            </a:r>
            <a:r>
              <a:rPr lang="en-GB" dirty="0">
                <a:solidFill>
                  <a:schemeClr val="dk1"/>
                </a:solidFill>
              </a:rPr>
              <a:t> - (Baritone - B2 - E4) - Potipher – Bars 37-51</a:t>
            </a:r>
          </a:p>
          <a:p>
            <a:pPr marL="0" lvl="0" indent="0">
              <a:lnSpc>
                <a:spcPct val="95000"/>
              </a:lnSpc>
              <a:spcBef>
                <a:spcPts val="1200"/>
              </a:spcBef>
              <a:buSzPts val="1018"/>
              <a:buNone/>
            </a:pPr>
            <a:r>
              <a:rPr lang="en-GB" b="1" dirty="0">
                <a:solidFill>
                  <a:schemeClr val="dk1"/>
                </a:solidFill>
              </a:rPr>
              <a:t>Mrs Potiphar </a:t>
            </a:r>
            <a:r>
              <a:rPr lang="en-GB" dirty="0">
                <a:solidFill>
                  <a:schemeClr val="dk1"/>
                </a:solidFill>
              </a:rPr>
              <a:t>- (Mezzo-Soprano - G3 - C5) Potiphar – Bars 52-67</a:t>
            </a:r>
          </a:p>
          <a:p>
            <a:pPr marL="0" lvl="0" indent="0">
              <a:lnSpc>
                <a:spcPct val="95000"/>
              </a:lnSpc>
              <a:spcBef>
                <a:spcPts val="1200"/>
              </a:spcBef>
              <a:buSzPts val="1018"/>
              <a:buNone/>
            </a:pPr>
            <a:r>
              <a:rPr lang="en-GB" b="1" dirty="0">
                <a:solidFill>
                  <a:schemeClr val="dk1"/>
                </a:solidFill>
              </a:rPr>
              <a:t>Jacob</a:t>
            </a:r>
            <a:r>
              <a:rPr lang="en-GB" dirty="0">
                <a:solidFill>
                  <a:schemeClr val="dk1"/>
                </a:solidFill>
              </a:rPr>
              <a:t> - (Baritone - A2 - D4) - Josephs Coat – Bars 52-77</a:t>
            </a:r>
          </a:p>
          <a:p>
            <a:pPr marL="0" lvl="0" indent="0">
              <a:lnSpc>
                <a:spcPct val="95000"/>
              </a:lnSpc>
              <a:spcBef>
                <a:spcPts val="1200"/>
              </a:spcBef>
              <a:buSzPts val="1018"/>
              <a:buNone/>
            </a:pPr>
            <a:r>
              <a:rPr lang="en-GB" b="1" dirty="0">
                <a:solidFill>
                  <a:schemeClr val="dk1"/>
                </a:solidFill>
              </a:rPr>
              <a:t>Baker</a:t>
            </a:r>
            <a:r>
              <a:rPr lang="en-GB" dirty="0">
                <a:solidFill>
                  <a:schemeClr val="dk1"/>
                </a:solidFill>
              </a:rPr>
              <a:t> - (Tenor if male, Alto if female) - Go, Go, Go, Joseph – Bars 27-40 </a:t>
            </a:r>
          </a:p>
          <a:p>
            <a:pPr marL="0" indent="0">
              <a:lnSpc>
                <a:spcPct val="95000"/>
              </a:lnSpc>
              <a:spcBef>
                <a:spcPts val="1200"/>
              </a:spcBef>
              <a:buSzPts val="1018"/>
              <a:buNone/>
            </a:pPr>
            <a:r>
              <a:rPr lang="en-GB" b="1" dirty="0">
                <a:solidFill>
                  <a:schemeClr val="dk1"/>
                </a:solidFill>
              </a:rPr>
              <a:t>Butler</a:t>
            </a:r>
            <a:r>
              <a:rPr lang="en-GB" dirty="0">
                <a:solidFill>
                  <a:schemeClr val="dk1"/>
                </a:solidFill>
              </a:rPr>
              <a:t> - (Baritone if male, Alto if female) - Go, Go, Go, Joseph – Bars 27-40 </a:t>
            </a:r>
          </a:p>
          <a:p>
            <a:pPr marL="0" lvl="0" indent="0">
              <a:lnSpc>
                <a:spcPct val="95000"/>
              </a:lnSpc>
              <a:spcBef>
                <a:spcPts val="1200"/>
              </a:spcBef>
              <a:buSzPts val="1018"/>
              <a:buNone/>
            </a:pPr>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25"/>
          <p:cNvSpPr txBox="1">
            <a:spLocks noGrp="1"/>
          </p:cNvSpPr>
          <p:nvPr>
            <p:ph type="title"/>
          </p:nvPr>
        </p:nvSpPr>
        <p:spPr>
          <a:xfrm>
            <a:off x="357600" y="214197"/>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dirty="0"/>
              <a:t>🄰🅄🄳🄸🅃🄸🄾🄽 🄸🄽🄵🄾🅁🄼🄰🅃🄸🄾🄽</a:t>
            </a:r>
            <a:endParaRPr dirty="0"/>
          </a:p>
        </p:txBody>
      </p:sp>
      <p:sp>
        <p:nvSpPr>
          <p:cNvPr id="192" name="Google Shape;192;p25"/>
          <p:cNvSpPr txBox="1">
            <a:spLocks noGrp="1"/>
          </p:cNvSpPr>
          <p:nvPr>
            <p:ph type="body" idx="1"/>
          </p:nvPr>
        </p:nvSpPr>
        <p:spPr>
          <a:xfrm>
            <a:off x="311700" y="786897"/>
            <a:ext cx="8612400" cy="4228052"/>
          </a:xfrm>
          <a:prstGeom prst="rect">
            <a:avLst/>
          </a:prstGeom>
        </p:spPr>
        <p:txBody>
          <a:bodyPr spcFirstLastPara="1" wrap="square" lIns="91425" tIns="91425" rIns="91425" bIns="91425" anchor="t" anchorCtr="0">
            <a:normAutofit fontScale="92500" lnSpcReduction="10000"/>
          </a:bodyPr>
          <a:lstStyle/>
          <a:p>
            <a:pPr marL="0" lvl="0" indent="0">
              <a:lnSpc>
                <a:spcPct val="110000"/>
              </a:lnSpc>
              <a:spcBef>
                <a:spcPts val="600"/>
              </a:spcBef>
              <a:buNone/>
            </a:pPr>
            <a:r>
              <a:rPr lang="en-GB" b="1" dirty="0">
                <a:solidFill>
                  <a:schemeClr val="dk1"/>
                </a:solidFill>
              </a:rPr>
              <a:t>We will be auditioning for the following Brothers roles on the 22</a:t>
            </a:r>
            <a:r>
              <a:rPr lang="en-GB" b="1" baseline="30000" dirty="0">
                <a:solidFill>
                  <a:schemeClr val="dk1"/>
                </a:solidFill>
              </a:rPr>
              <a:t>nd</a:t>
            </a:r>
            <a:r>
              <a:rPr lang="en-GB" b="1" dirty="0">
                <a:solidFill>
                  <a:schemeClr val="dk1"/>
                </a:solidFill>
              </a:rPr>
              <a:t> March</a:t>
            </a:r>
          </a:p>
          <a:p>
            <a:pPr marL="0" lvl="0" indent="0">
              <a:lnSpc>
                <a:spcPct val="110000"/>
              </a:lnSpc>
              <a:spcBef>
                <a:spcPts val="600"/>
              </a:spcBef>
              <a:buNone/>
            </a:pPr>
            <a:r>
              <a:rPr lang="en-GB" b="1" dirty="0">
                <a:solidFill>
                  <a:schemeClr val="dk1"/>
                </a:solidFill>
              </a:rPr>
              <a:t>Reuben </a:t>
            </a:r>
            <a:r>
              <a:rPr lang="en-GB" dirty="0">
                <a:solidFill>
                  <a:schemeClr val="dk1"/>
                </a:solidFill>
              </a:rPr>
              <a:t>- (Baritone - A2 - F4) - One More Angel  - Bars 10-33</a:t>
            </a:r>
          </a:p>
          <a:p>
            <a:pPr marL="0" lvl="0" indent="0">
              <a:lnSpc>
                <a:spcPct val="110000"/>
              </a:lnSpc>
              <a:spcBef>
                <a:spcPts val="600"/>
              </a:spcBef>
              <a:buNone/>
            </a:pPr>
            <a:r>
              <a:rPr lang="en-GB" b="1" dirty="0">
                <a:solidFill>
                  <a:schemeClr val="dk1"/>
                </a:solidFill>
              </a:rPr>
              <a:t>Judah</a:t>
            </a:r>
            <a:r>
              <a:rPr lang="en-GB" dirty="0">
                <a:solidFill>
                  <a:schemeClr val="dk1"/>
                </a:solidFill>
              </a:rPr>
              <a:t> - (Tenor - C3 - A4) - Benjamin Calypso – Bars 9-40 </a:t>
            </a:r>
          </a:p>
          <a:p>
            <a:pPr marL="0" lvl="0" indent="0">
              <a:lnSpc>
                <a:spcPct val="110000"/>
              </a:lnSpc>
              <a:spcBef>
                <a:spcPts val="600"/>
              </a:spcBef>
              <a:buNone/>
            </a:pPr>
            <a:r>
              <a:rPr lang="en-GB" b="1" dirty="0">
                <a:solidFill>
                  <a:schemeClr val="dk1"/>
                </a:solidFill>
              </a:rPr>
              <a:t>Simeon</a:t>
            </a:r>
            <a:r>
              <a:rPr lang="en-GB" dirty="0">
                <a:solidFill>
                  <a:schemeClr val="dk1"/>
                </a:solidFill>
              </a:rPr>
              <a:t> - (Baritone - A2 - E4) - Those Canaan Days – Bars 12-49</a:t>
            </a:r>
          </a:p>
          <a:p>
            <a:pPr marL="0" lvl="0" indent="0">
              <a:lnSpc>
                <a:spcPct val="110000"/>
              </a:lnSpc>
              <a:spcBef>
                <a:spcPts val="600"/>
              </a:spcBef>
              <a:spcAft>
                <a:spcPts val="1200"/>
              </a:spcAft>
              <a:buNone/>
            </a:pPr>
            <a:r>
              <a:rPr lang="en-GB" b="1" dirty="0">
                <a:solidFill>
                  <a:schemeClr val="dk1"/>
                </a:solidFill>
              </a:rPr>
              <a:t>Levi</a:t>
            </a:r>
            <a:r>
              <a:rPr lang="en-GB" dirty="0">
                <a:solidFill>
                  <a:schemeClr val="dk1"/>
                </a:solidFill>
              </a:rPr>
              <a:t> (Tenor - C3 - G4) - Those Canaan Days - Bars 12-49</a:t>
            </a:r>
          </a:p>
          <a:p>
            <a:pPr marL="0" lvl="0" indent="0">
              <a:lnSpc>
                <a:spcPct val="110000"/>
              </a:lnSpc>
              <a:spcBef>
                <a:spcPts val="600"/>
              </a:spcBef>
              <a:spcAft>
                <a:spcPts val="1200"/>
              </a:spcAft>
              <a:buNone/>
            </a:pPr>
            <a:r>
              <a:rPr lang="en-GB" b="1" dirty="0">
                <a:solidFill>
                  <a:schemeClr val="dk1"/>
                </a:solidFill>
              </a:rPr>
              <a:t>All other Brothers will be cast from the Brothers workshop on the 12</a:t>
            </a:r>
            <a:r>
              <a:rPr lang="en-GB" b="1" baseline="30000" dirty="0">
                <a:solidFill>
                  <a:schemeClr val="dk1"/>
                </a:solidFill>
              </a:rPr>
              <a:t>th</a:t>
            </a:r>
            <a:r>
              <a:rPr lang="en-GB" b="1" dirty="0">
                <a:solidFill>
                  <a:schemeClr val="dk1"/>
                </a:solidFill>
              </a:rPr>
              <a:t> March.</a:t>
            </a:r>
          </a:p>
          <a:p>
            <a:pPr marL="0" indent="0">
              <a:lnSpc>
                <a:spcPct val="110000"/>
              </a:lnSpc>
              <a:spcBef>
                <a:spcPts val="600"/>
              </a:spcBef>
              <a:spcAft>
                <a:spcPts val="1200"/>
              </a:spcAft>
              <a:buNone/>
            </a:pPr>
            <a:r>
              <a:rPr lang="en-GB" b="1" dirty="0">
                <a:solidFill>
                  <a:schemeClr val="dk1"/>
                </a:solidFill>
              </a:rPr>
              <a:t>Audition selection has been made to give you an opportunity to show us what you can do, the song/bars selected might not be what the exact part that you would do in the show, but this is what we would like to see. </a:t>
            </a:r>
          </a:p>
          <a:p>
            <a:pPr marL="0" lvl="0" indent="0">
              <a:lnSpc>
                <a:spcPct val="110000"/>
              </a:lnSpc>
              <a:spcBef>
                <a:spcPts val="600"/>
              </a:spcBef>
              <a:spcAft>
                <a:spcPts val="1200"/>
              </a:spcAft>
              <a:buNone/>
            </a:pPr>
            <a:r>
              <a:rPr lang="en-GB" b="1" dirty="0">
                <a:solidFill>
                  <a:schemeClr val="dk1"/>
                </a:solidFill>
              </a:rPr>
              <a:t> </a:t>
            </a:r>
          </a:p>
          <a:p>
            <a:pPr marL="0" lvl="0" indent="0" algn="l" rtl="0">
              <a:lnSpc>
                <a:spcPct val="95000"/>
              </a:lnSpc>
              <a:spcBef>
                <a:spcPts val="1200"/>
              </a:spcBef>
              <a:spcAft>
                <a:spcPts val="0"/>
              </a:spcAft>
              <a:buSzPts val="1018"/>
              <a:buNone/>
            </a:pPr>
            <a:endParaRPr dirty="0"/>
          </a:p>
          <a:p>
            <a:pPr marL="0" lvl="0" indent="0" algn="l" rtl="0">
              <a:lnSpc>
                <a:spcPct val="95000"/>
              </a:lnSpc>
              <a:spcBef>
                <a:spcPts val="1200"/>
              </a:spcBef>
              <a:spcAft>
                <a:spcPts val="1200"/>
              </a:spcAft>
              <a:buSzPts val="1018"/>
              <a:buNone/>
            </a:pPr>
            <a:endParaRPr dirty="0"/>
          </a:p>
        </p:txBody>
      </p:sp>
      <p:sp>
        <p:nvSpPr>
          <p:cNvPr id="193" name="Google Shape;193;p25"/>
          <p:cNvSpPr txBox="1"/>
          <p:nvPr/>
        </p:nvSpPr>
        <p:spPr>
          <a:xfrm>
            <a:off x="311700" y="4228051"/>
            <a:ext cx="8612400" cy="1044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dirty="0">
                <a:solidFill>
                  <a:schemeClr val="dk1"/>
                </a:solidFill>
              </a:rPr>
              <a:t>If you are only wanting to be a part of the </a:t>
            </a:r>
            <a:r>
              <a:rPr lang="en" sz="1800" b="1" dirty="0">
                <a:solidFill>
                  <a:schemeClr val="dk1"/>
                </a:solidFill>
              </a:rPr>
              <a:t>ensemble, </a:t>
            </a:r>
            <a:r>
              <a:rPr lang="en" sz="1800" dirty="0">
                <a:solidFill>
                  <a:schemeClr val="dk1"/>
                </a:solidFill>
              </a:rPr>
              <a:t>you do not need to attend the audition on the 22nd. </a:t>
            </a:r>
            <a:endParaRPr sz="1800" dirty="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
        <p:nvSpPr>
          <p:cNvPr id="216" name="Google Shape;216;p28"/>
          <p:cNvSpPr txBox="1">
            <a:spLocks noGrp="1"/>
          </p:cNvSpPr>
          <p:nvPr>
            <p:ph type="title"/>
          </p:nvPr>
        </p:nvSpPr>
        <p:spPr>
          <a:xfrm>
            <a:off x="-1131206" y="19335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dirty="0"/>
              <a:t>So, you want to be part of this show!!!</a:t>
            </a:r>
            <a:endParaRPr dirty="0"/>
          </a:p>
        </p:txBody>
      </p:sp>
      <p:pic>
        <p:nvPicPr>
          <p:cNvPr id="217" name="Google Shape;217;p28"/>
          <p:cNvPicPr preferRelativeResize="0"/>
          <p:nvPr/>
        </p:nvPicPr>
        <p:blipFill>
          <a:blip r:embed="rId4">
            <a:alphaModFix/>
          </a:blip>
          <a:stretch>
            <a:fillRect/>
          </a:stretch>
        </p:blipFill>
        <p:spPr>
          <a:xfrm>
            <a:off x="2348539" y="1960046"/>
            <a:ext cx="2307351" cy="2990099"/>
          </a:xfrm>
          <a:prstGeom prst="rect">
            <a:avLst/>
          </a:prstGeom>
          <a:noFill/>
          <a:ln>
            <a:noFill/>
          </a:ln>
        </p:spPr>
      </p:pic>
      <p:cxnSp>
        <p:nvCxnSpPr>
          <p:cNvPr id="218" name="Google Shape;218;p28"/>
          <p:cNvCxnSpPr>
            <a:cxnSpLocks/>
          </p:cNvCxnSpPr>
          <p:nvPr/>
        </p:nvCxnSpPr>
        <p:spPr>
          <a:xfrm>
            <a:off x="1620435" y="1076700"/>
            <a:ext cx="561790" cy="1448116"/>
          </a:xfrm>
          <a:prstGeom prst="straightConnector1">
            <a:avLst/>
          </a:prstGeom>
          <a:noFill/>
          <a:ln w="76200" cap="flat" cmpd="sng">
            <a:solidFill>
              <a:schemeClr val="dk1"/>
            </a:solidFill>
            <a:prstDash val="solid"/>
            <a:round/>
            <a:headEnd type="none" w="med" len="med"/>
            <a:tailEnd type="triangle" w="med" len="med"/>
          </a:ln>
        </p:spPr>
      </p:cxnSp>
      <p:sp>
        <p:nvSpPr>
          <p:cNvPr id="219" name="Google Shape;219;p28"/>
          <p:cNvSpPr txBox="1"/>
          <p:nvPr/>
        </p:nvSpPr>
        <p:spPr>
          <a:xfrm>
            <a:off x="165300" y="1363625"/>
            <a:ext cx="1718100" cy="129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dk1"/>
                </a:solidFill>
              </a:rPr>
              <a:t>Please scan our QR Code and fill out the form to join our cast !</a:t>
            </a:r>
            <a:endParaRPr sz="1800" dirty="0">
              <a:solidFill>
                <a:schemeClr val="dk1"/>
              </a:solidFill>
            </a:endParaRPr>
          </a:p>
        </p:txBody>
      </p:sp>
      <p:sp>
        <p:nvSpPr>
          <p:cNvPr id="2" name="Google Shape;219;p28">
            <a:extLst>
              <a:ext uri="{FF2B5EF4-FFF2-40B4-BE49-F238E27FC236}">
                <a16:creationId xmlns:a16="http://schemas.microsoft.com/office/drawing/2014/main" id="{979DA00D-C526-4731-2494-A874E3B2BCB1}"/>
              </a:ext>
            </a:extLst>
          </p:cNvPr>
          <p:cNvSpPr txBox="1"/>
          <p:nvPr/>
        </p:nvSpPr>
        <p:spPr>
          <a:xfrm>
            <a:off x="4822204" y="766055"/>
            <a:ext cx="3876863" cy="129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dk1"/>
                </a:solidFill>
              </a:rPr>
              <a:t>You can use this form to</a:t>
            </a:r>
          </a:p>
          <a:p>
            <a:pPr marL="0" lvl="0" indent="0" algn="ctr" rtl="0">
              <a:spcBef>
                <a:spcPts val="0"/>
              </a:spcBef>
              <a:spcAft>
                <a:spcPts val="0"/>
              </a:spcAft>
              <a:buNone/>
            </a:pPr>
            <a:r>
              <a:rPr lang="en" sz="1800" dirty="0">
                <a:solidFill>
                  <a:schemeClr val="dk1"/>
                </a:solidFill>
              </a:rPr>
              <a:t> - register for an audition </a:t>
            </a:r>
          </a:p>
          <a:p>
            <a:pPr marL="285750" lvl="0" indent="-285750" algn="ctr" rtl="0">
              <a:spcBef>
                <a:spcPts val="0"/>
              </a:spcBef>
              <a:spcAft>
                <a:spcPts val="0"/>
              </a:spcAft>
              <a:buFontTx/>
              <a:buChar char="-"/>
            </a:pPr>
            <a:r>
              <a:rPr lang="en" sz="1800" dirty="0">
                <a:solidFill>
                  <a:schemeClr val="dk1"/>
                </a:solidFill>
              </a:rPr>
              <a:t>register your child for the childrens workshop  </a:t>
            </a:r>
          </a:p>
          <a:p>
            <a:pPr marL="285750" lvl="0" indent="-285750" algn="ctr" rtl="0">
              <a:spcBef>
                <a:spcPts val="0"/>
              </a:spcBef>
              <a:spcAft>
                <a:spcPts val="0"/>
              </a:spcAft>
              <a:buFontTx/>
              <a:buChar char="-"/>
            </a:pPr>
            <a:r>
              <a:rPr lang="en" sz="1800" dirty="0">
                <a:solidFill>
                  <a:schemeClr val="dk1"/>
                </a:solidFill>
              </a:rPr>
              <a:t>- tell us in what capacity you’d like to join our ensemble</a:t>
            </a:r>
          </a:p>
          <a:p>
            <a:pPr marL="0" lvl="0" indent="0" algn="ctr" rtl="0">
              <a:spcBef>
                <a:spcPts val="0"/>
              </a:spcBef>
              <a:spcAft>
                <a:spcPts val="0"/>
              </a:spcAft>
              <a:buNone/>
            </a:pPr>
            <a:r>
              <a:rPr lang="en" sz="1800" dirty="0">
                <a:solidFill>
                  <a:schemeClr val="dk1"/>
                </a:solidFill>
              </a:rPr>
              <a:t>- </a:t>
            </a:r>
            <a:r>
              <a:rPr lang="en-GB" sz="1800" dirty="0">
                <a:solidFill>
                  <a:schemeClr val="dk1"/>
                </a:solidFill>
              </a:rPr>
              <a:t>t</a:t>
            </a:r>
            <a:r>
              <a:rPr lang="en" sz="1800" dirty="0">
                <a:solidFill>
                  <a:schemeClr val="dk1"/>
                </a:solidFill>
              </a:rPr>
              <a:t>ell us about planned holidays so we can finish the rehearsal schedule!</a:t>
            </a:r>
          </a:p>
          <a:p>
            <a:pPr marL="0" lvl="0" indent="0" algn="ctr" rtl="0">
              <a:spcBef>
                <a:spcPts val="0"/>
              </a:spcBef>
              <a:spcAft>
                <a:spcPts val="0"/>
              </a:spcAft>
              <a:buNone/>
            </a:pPr>
            <a:r>
              <a:rPr lang="en" sz="1800" dirty="0">
                <a:solidFill>
                  <a:schemeClr val="dk1"/>
                </a:solidFill>
              </a:rPr>
              <a:t>Paper sign up also available this evening!</a:t>
            </a:r>
          </a:p>
          <a:p>
            <a:pPr marL="0" lvl="0" indent="0" algn="ctr" rtl="0">
              <a:spcBef>
                <a:spcPts val="0"/>
              </a:spcBef>
              <a:spcAft>
                <a:spcPts val="0"/>
              </a:spcAft>
              <a:buNone/>
            </a:pPr>
            <a:endParaRPr lang="en" sz="1800" dirty="0">
              <a:solidFill>
                <a:schemeClr val="dk1"/>
              </a:solidFill>
            </a:endParaRPr>
          </a:p>
          <a:p>
            <a:pPr marL="0" lvl="0" indent="0" algn="ctr" rtl="0">
              <a:spcBef>
                <a:spcPts val="0"/>
              </a:spcBef>
              <a:spcAft>
                <a:spcPts val="0"/>
              </a:spcAft>
              <a:buNone/>
            </a:pPr>
            <a:r>
              <a:rPr lang="en" sz="1800" dirty="0">
                <a:solidFill>
                  <a:schemeClr val="dk1"/>
                </a:solidFill>
              </a:rPr>
              <a:t>Then its easy, just turn up to our workshops and find your place with us!</a:t>
            </a:r>
            <a:endParaRPr sz="1800" dirty="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Ｍｅｅｔ ｙｏｕｒ ｃｒｅａｔｉｖｅ ｔｅａｍ </a:t>
            </a:r>
            <a:endParaRPr/>
          </a:p>
        </p:txBody>
      </p:sp>
      <p:pic>
        <p:nvPicPr>
          <p:cNvPr id="68" name="Google Shape;68;p15"/>
          <p:cNvPicPr preferRelativeResize="0"/>
          <p:nvPr/>
        </p:nvPicPr>
        <p:blipFill rotWithShape="1">
          <a:blip r:embed="rId4">
            <a:alphaModFix/>
          </a:blip>
          <a:srcRect l="11412" t="16733" r="67874" b="34034"/>
          <a:stretch/>
        </p:blipFill>
        <p:spPr>
          <a:xfrm>
            <a:off x="524150" y="1430088"/>
            <a:ext cx="1729001" cy="2283325"/>
          </a:xfrm>
          <a:prstGeom prst="rect">
            <a:avLst/>
          </a:prstGeom>
          <a:noFill/>
          <a:ln>
            <a:noFill/>
          </a:ln>
        </p:spPr>
      </p:pic>
      <p:pic>
        <p:nvPicPr>
          <p:cNvPr id="69" name="Google Shape;69;p15"/>
          <p:cNvPicPr preferRelativeResize="0"/>
          <p:nvPr/>
        </p:nvPicPr>
        <p:blipFill rotWithShape="1">
          <a:blip r:embed="rId4">
            <a:alphaModFix/>
          </a:blip>
          <a:srcRect l="39783" t="16262" r="39734" b="33577"/>
          <a:stretch/>
        </p:blipFill>
        <p:spPr>
          <a:xfrm>
            <a:off x="3732950" y="1430100"/>
            <a:ext cx="1678097" cy="2283325"/>
          </a:xfrm>
          <a:prstGeom prst="rect">
            <a:avLst/>
          </a:prstGeom>
          <a:noFill/>
          <a:ln>
            <a:noFill/>
          </a:ln>
        </p:spPr>
      </p:pic>
      <p:pic>
        <p:nvPicPr>
          <p:cNvPr id="70" name="Google Shape;70;p15"/>
          <p:cNvPicPr preferRelativeResize="0"/>
          <p:nvPr/>
        </p:nvPicPr>
        <p:blipFill rotWithShape="1">
          <a:blip r:embed="rId4">
            <a:alphaModFix/>
          </a:blip>
          <a:srcRect l="68009" t="17042" r="11491" b="33986"/>
          <a:stretch/>
        </p:blipFill>
        <p:spPr>
          <a:xfrm>
            <a:off x="6852950" y="1424343"/>
            <a:ext cx="1729001" cy="2294817"/>
          </a:xfrm>
          <a:prstGeom prst="rect">
            <a:avLst/>
          </a:prstGeom>
          <a:noFill/>
          <a:ln>
            <a:noFill/>
          </a:ln>
        </p:spPr>
      </p:pic>
      <p:sp>
        <p:nvSpPr>
          <p:cNvPr id="71" name="Google Shape;71;p15"/>
          <p:cNvSpPr txBox="1"/>
          <p:nvPr/>
        </p:nvSpPr>
        <p:spPr>
          <a:xfrm>
            <a:off x="426250" y="3799450"/>
            <a:ext cx="1924800" cy="81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EB Garamond"/>
                <a:ea typeface="EB Garamond"/>
                <a:cs typeface="EB Garamond"/>
                <a:sym typeface="EB Garamond"/>
              </a:rPr>
              <a:t>Andrew Timmins</a:t>
            </a:r>
            <a:endParaRPr sz="1800">
              <a:solidFill>
                <a:schemeClr val="dk1"/>
              </a:solidFill>
              <a:latin typeface="EB Garamond"/>
              <a:ea typeface="EB Garamond"/>
              <a:cs typeface="EB Garamond"/>
              <a:sym typeface="EB Garamond"/>
            </a:endParaRPr>
          </a:p>
          <a:p>
            <a:pPr marL="0" lvl="0" indent="0" algn="ctr" rtl="0">
              <a:spcBef>
                <a:spcPts val="0"/>
              </a:spcBef>
              <a:spcAft>
                <a:spcPts val="0"/>
              </a:spcAft>
              <a:buNone/>
            </a:pPr>
            <a:r>
              <a:rPr lang="en" sz="1800">
                <a:solidFill>
                  <a:schemeClr val="dk1"/>
                </a:solidFill>
                <a:latin typeface="Caveat"/>
                <a:ea typeface="Caveat"/>
                <a:cs typeface="Caveat"/>
                <a:sym typeface="Caveat"/>
              </a:rPr>
              <a:t>Musical Director</a:t>
            </a:r>
            <a:endParaRPr sz="1800">
              <a:solidFill>
                <a:schemeClr val="dk1"/>
              </a:solidFill>
              <a:latin typeface="Caveat"/>
              <a:ea typeface="Caveat"/>
              <a:cs typeface="Caveat"/>
              <a:sym typeface="Caveat"/>
            </a:endParaRPr>
          </a:p>
        </p:txBody>
      </p:sp>
      <p:sp>
        <p:nvSpPr>
          <p:cNvPr id="72" name="Google Shape;72;p15"/>
          <p:cNvSpPr txBox="1"/>
          <p:nvPr/>
        </p:nvSpPr>
        <p:spPr>
          <a:xfrm>
            <a:off x="3715788" y="3755950"/>
            <a:ext cx="1728900" cy="9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EB Garamond"/>
                <a:ea typeface="EB Garamond"/>
                <a:cs typeface="EB Garamond"/>
                <a:sym typeface="EB Garamond"/>
              </a:rPr>
              <a:t>Ami Radcliffe</a:t>
            </a:r>
            <a:endParaRPr sz="1800">
              <a:solidFill>
                <a:schemeClr val="dk1"/>
              </a:solidFill>
              <a:latin typeface="EB Garamond"/>
              <a:ea typeface="EB Garamond"/>
              <a:cs typeface="EB Garamond"/>
              <a:sym typeface="EB Garamond"/>
            </a:endParaRPr>
          </a:p>
          <a:p>
            <a:pPr marL="0" lvl="0" indent="0" algn="ctr" rtl="0">
              <a:spcBef>
                <a:spcPts val="0"/>
              </a:spcBef>
              <a:spcAft>
                <a:spcPts val="0"/>
              </a:spcAft>
              <a:buNone/>
            </a:pPr>
            <a:r>
              <a:rPr lang="en" sz="1800">
                <a:solidFill>
                  <a:schemeClr val="dk1"/>
                </a:solidFill>
                <a:latin typeface="Caveat"/>
                <a:ea typeface="Caveat"/>
                <a:cs typeface="Caveat"/>
                <a:sym typeface="Caveat"/>
              </a:rPr>
              <a:t>Choreographer</a:t>
            </a:r>
            <a:endParaRPr sz="1800">
              <a:solidFill>
                <a:schemeClr val="dk1"/>
              </a:solidFill>
              <a:latin typeface="Caveat"/>
              <a:ea typeface="Caveat"/>
              <a:cs typeface="Caveat"/>
              <a:sym typeface="Caveat"/>
            </a:endParaRPr>
          </a:p>
          <a:p>
            <a:pPr marL="0" lvl="0" indent="0" algn="ctr" rtl="0">
              <a:spcBef>
                <a:spcPts val="0"/>
              </a:spcBef>
              <a:spcAft>
                <a:spcPts val="0"/>
              </a:spcAft>
              <a:buNone/>
            </a:pPr>
            <a:r>
              <a:rPr lang="en" sz="1800">
                <a:solidFill>
                  <a:schemeClr val="dk1"/>
                </a:solidFill>
                <a:latin typeface="Caveat"/>
                <a:ea typeface="Caveat"/>
                <a:cs typeface="Caveat"/>
                <a:sym typeface="Caveat"/>
              </a:rPr>
              <a:t>Director</a:t>
            </a:r>
            <a:endParaRPr sz="1800">
              <a:solidFill>
                <a:schemeClr val="dk1"/>
              </a:solidFill>
              <a:latin typeface="Caveat"/>
              <a:ea typeface="Caveat"/>
              <a:cs typeface="Caveat"/>
              <a:sym typeface="Caveat"/>
            </a:endParaRPr>
          </a:p>
        </p:txBody>
      </p:sp>
      <p:sp>
        <p:nvSpPr>
          <p:cNvPr id="73" name="Google Shape;73;p15"/>
          <p:cNvSpPr txBox="1"/>
          <p:nvPr/>
        </p:nvSpPr>
        <p:spPr>
          <a:xfrm>
            <a:off x="6668050" y="3799450"/>
            <a:ext cx="2098800" cy="9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latin typeface="EB Garamond"/>
                <a:ea typeface="EB Garamond"/>
                <a:cs typeface="EB Garamond"/>
                <a:sym typeface="EB Garamond"/>
              </a:rPr>
              <a:t>Daisie Macbeth</a:t>
            </a:r>
            <a:endParaRPr sz="1800">
              <a:solidFill>
                <a:schemeClr val="dk2"/>
              </a:solidFill>
              <a:latin typeface="EB Garamond"/>
              <a:ea typeface="EB Garamond"/>
              <a:cs typeface="EB Garamond"/>
              <a:sym typeface="EB Garamond"/>
            </a:endParaRPr>
          </a:p>
          <a:p>
            <a:pPr marL="0" lvl="0" indent="0" algn="ctr" rtl="0">
              <a:spcBef>
                <a:spcPts val="0"/>
              </a:spcBef>
              <a:spcAft>
                <a:spcPts val="0"/>
              </a:spcAft>
              <a:buNone/>
            </a:pPr>
            <a:r>
              <a:rPr lang="en" sz="1800">
                <a:solidFill>
                  <a:schemeClr val="dk2"/>
                </a:solidFill>
                <a:latin typeface="Caveat"/>
                <a:ea typeface="Caveat"/>
                <a:cs typeface="Caveat"/>
                <a:sym typeface="Caveat"/>
              </a:rPr>
              <a:t>Director</a:t>
            </a:r>
            <a:endParaRPr sz="1800">
              <a:solidFill>
                <a:schemeClr val="dk2"/>
              </a:solidFill>
              <a:latin typeface="Caveat"/>
              <a:ea typeface="Caveat"/>
              <a:cs typeface="Caveat"/>
              <a:sym typeface="Cave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4"/>
          <p:cNvSpPr txBox="1"/>
          <p:nvPr/>
        </p:nvSpPr>
        <p:spPr>
          <a:xfrm>
            <a:off x="3067766" y="-30666"/>
            <a:ext cx="30000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dirty="0"/>
              <a:t>𝓞𝓾𝓻 𝓥𝓲𝓼𝓲𝓸𝓷</a:t>
            </a:r>
            <a:endParaRPr sz="3400" dirty="0"/>
          </a:p>
        </p:txBody>
      </p:sp>
      <p:sp>
        <p:nvSpPr>
          <p:cNvPr id="2" name="TextBox 1">
            <a:extLst>
              <a:ext uri="{FF2B5EF4-FFF2-40B4-BE49-F238E27FC236}">
                <a16:creationId xmlns:a16="http://schemas.microsoft.com/office/drawing/2014/main" id="{ADC1BD0C-F785-8101-C688-8E87C1E91388}"/>
              </a:ext>
            </a:extLst>
          </p:cNvPr>
          <p:cNvSpPr txBox="1"/>
          <p:nvPr/>
        </p:nvSpPr>
        <p:spPr>
          <a:xfrm>
            <a:off x="118532" y="575734"/>
            <a:ext cx="8898467" cy="4524315"/>
          </a:xfrm>
          <a:prstGeom prst="rect">
            <a:avLst/>
          </a:prstGeom>
          <a:noFill/>
        </p:spPr>
        <p:txBody>
          <a:bodyPr wrap="square" rtlCol="0">
            <a:spAutoFit/>
          </a:bodyPr>
          <a:lstStyle/>
          <a:p>
            <a:r>
              <a:rPr lang="en-US" sz="1600" dirty="0"/>
              <a:t>Our vision for </a:t>
            </a:r>
            <a:r>
              <a:rPr lang="en-US" sz="1600" b="1" dirty="0"/>
              <a:t>Joseph and the Amazing Technicolor Dreamcoat</a:t>
            </a:r>
            <a:r>
              <a:rPr lang="en-US" sz="1600" dirty="0"/>
              <a:t> is inspired by the wonderful world of </a:t>
            </a:r>
            <a:r>
              <a:rPr lang="en-US" sz="1600" dirty="0" err="1"/>
              <a:t>colour</a:t>
            </a:r>
            <a:r>
              <a:rPr lang="en-US" sz="1600" dirty="0"/>
              <a:t> — bold, vibrant, joyful, and full of life. </a:t>
            </a:r>
            <a:r>
              <a:rPr lang="en-US" sz="1600" dirty="0" err="1"/>
              <a:t>Colour</a:t>
            </a:r>
            <a:r>
              <a:rPr lang="en-US" sz="1600" dirty="0"/>
              <a:t> is at the heart of this show: not just in Joseph’s coat, but in every emotion, relationship, and journey each character experiences.</a:t>
            </a:r>
          </a:p>
          <a:p>
            <a:endParaRPr lang="en-US" sz="1600" dirty="0"/>
          </a:p>
          <a:p>
            <a:r>
              <a:rPr lang="en-US" sz="1600" dirty="0"/>
              <a:t>We plan to bring this story to life with a talented children’s cast, transporting young performers — and our audiences — into a world that explores family dynamics, jealousy, dreams, resilience, and ultimately forgiveness. Through energetic storytelling, infectious music, and imaginative staging, we will create a playful yet powerful production that allows children to step into big themes with honesty and heart.</a:t>
            </a:r>
          </a:p>
          <a:p>
            <a:endParaRPr lang="en-US" sz="1600" dirty="0"/>
          </a:p>
          <a:p>
            <a:r>
              <a:rPr lang="en-US" sz="1600" dirty="0"/>
              <a:t>This is more than a musical; it is a story about belonging. It shows how jealousy can divide us, how hardship can shape us, and how forgiveness can heal and reunite. In a world where families and communities face challenges every day, Joseph’s journey feels more relevant than ever.</a:t>
            </a:r>
          </a:p>
          <a:p>
            <a:endParaRPr lang="en-US" sz="1600" dirty="0"/>
          </a:p>
          <a:p>
            <a:r>
              <a:rPr lang="en-US" sz="1600" dirty="0"/>
              <a:t>Our production will celebrate the power of family in all its complexity, leaving audiences feeling warm, uplifted, and just a little bit brighter — wrapped in </a:t>
            </a:r>
            <a:r>
              <a:rPr lang="en-US" sz="1600" dirty="0" err="1"/>
              <a:t>colour</a:t>
            </a:r>
            <a:r>
              <a:rPr lang="en-US" sz="1600" dirty="0"/>
              <a:t>, hope, and the magic of storytelling.</a:t>
            </a:r>
          </a:p>
          <a:p>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39DC-7848-0F99-7E2A-DBC6A4EF2383}"/>
              </a:ext>
            </a:extLst>
          </p:cNvPr>
          <p:cNvSpPr>
            <a:spLocks noGrp="1"/>
          </p:cNvSpPr>
          <p:nvPr>
            <p:ph type="title"/>
          </p:nvPr>
        </p:nvSpPr>
        <p:spPr>
          <a:xfrm>
            <a:off x="311700" y="2075349"/>
            <a:ext cx="8520600" cy="841800"/>
          </a:xfrm>
        </p:spPr>
        <p:txBody>
          <a:bodyPr>
            <a:normAutofit fontScale="90000"/>
          </a:bodyPr>
          <a:lstStyle/>
          <a:p>
            <a:r>
              <a:rPr lang="en-GB" dirty="0">
                <a:solidFill>
                  <a:schemeClr val="tx1"/>
                </a:solidFill>
              </a:rPr>
              <a:t>Joseph takes us into a world of huge personalities, stylised comic caricatures that are larger than life. </a:t>
            </a:r>
            <a:br>
              <a:rPr lang="en-GB" dirty="0">
                <a:solidFill>
                  <a:schemeClr val="tx1"/>
                </a:solidFill>
              </a:rPr>
            </a:br>
            <a:r>
              <a:rPr lang="en-GB" dirty="0">
                <a:solidFill>
                  <a:schemeClr val="tx1"/>
                </a:solidFill>
              </a:rPr>
              <a:t>It tickles panto! </a:t>
            </a:r>
            <a:br>
              <a:rPr lang="en-GB" dirty="0">
                <a:solidFill>
                  <a:schemeClr val="tx1"/>
                </a:solidFill>
              </a:rPr>
            </a:br>
            <a:r>
              <a:rPr lang="en-GB" dirty="0">
                <a:solidFill>
                  <a:schemeClr val="tx1"/>
                </a:solidFill>
              </a:rPr>
              <a:t>A monochrome world at first, becomes relatable themes on a rainbow proportion! </a:t>
            </a:r>
            <a:br>
              <a:rPr lang="en-GB" dirty="0">
                <a:solidFill>
                  <a:schemeClr val="tx1"/>
                </a:solidFill>
              </a:rPr>
            </a:br>
            <a:r>
              <a:rPr lang="en-GB" dirty="0">
                <a:solidFill>
                  <a:schemeClr val="tx1"/>
                </a:solidFill>
              </a:rPr>
              <a:t>It we are not having a party by the </a:t>
            </a:r>
            <a:r>
              <a:rPr lang="en-GB" dirty="0" err="1">
                <a:solidFill>
                  <a:schemeClr val="tx1"/>
                </a:solidFill>
              </a:rPr>
              <a:t>megamix</a:t>
            </a:r>
            <a:r>
              <a:rPr lang="en-GB" dirty="0">
                <a:solidFill>
                  <a:schemeClr val="tx1"/>
                </a:solidFill>
              </a:rPr>
              <a:t> we haven’t got it right!</a:t>
            </a:r>
          </a:p>
        </p:txBody>
      </p:sp>
    </p:spTree>
    <p:extLst>
      <p:ext uri="{BB962C8B-B14F-4D97-AF65-F5344CB8AC3E}">
        <p14:creationId xmlns:p14="http://schemas.microsoft.com/office/powerpoint/2010/main" val="3839551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132650" y="96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t>
            </a:r>
            <a:endParaRPr/>
          </a:p>
        </p:txBody>
      </p:sp>
      <p:cxnSp>
        <p:nvCxnSpPr>
          <p:cNvPr id="79" name="Google Shape;79;p16"/>
          <p:cNvCxnSpPr/>
          <p:nvPr/>
        </p:nvCxnSpPr>
        <p:spPr>
          <a:xfrm rot="10800000" flipH="1">
            <a:off x="187025" y="2559925"/>
            <a:ext cx="8873400" cy="21600"/>
          </a:xfrm>
          <a:prstGeom prst="straightConnector1">
            <a:avLst/>
          </a:prstGeom>
          <a:noFill/>
          <a:ln w="76200" cap="flat" cmpd="sng">
            <a:solidFill>
              <a:schemeClr val="dk1"/>
            </a:solidFill>
            <a:prstDash val="solid"/>
            <a:round/>
            <a:headEnd type="none" w="med" len="med"/>
            <a:tailEnd type="none" w="med" len="med"/>
          </a:ln>
        </p:spPr>
      </p:cxnSp>
      <p:sp>
        <p:nvSpPr>
          <p:cNvPr id="80" name="Google Shape;80;p16"/>
          <p:cNvSpPr/>
          <p:nvPr/>
        </p:nvSpPr>
        <p:spPr>
          <a:xfrm>
            <a:off x="132650" y="2712025"/>
            <a:ext cx="2109600" cy="2044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 name="Google Shape;81;p16"/>
          <p:cNvSpPr txBox="1"/>
          <p:nvPr/>
        </p:nvSpPr>
        <p:spPr>
          <a:xfrm>
            <a:off x="292850" y="2864275"/>
            <a:ext cx="1789200" cy="134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1"/>
                </a:solidFill>
              </a:rPr>
              <a:t>The story opens in a school setting, where the children are being told the biblical story of Joseph. As the Narrator continues the story, we are transported into the world of Joseph…</a:t>
            </a:r>
            <a:endParaRPr sz="1200" dirty="0">
              <a:solidFill>
                <a:schemeClr val="dk1"/>
              </a:solidFill>
            </a:endParaRPr>
          </a:p>
        </p:txBody>
      </p:sp>
      <p:sp>
        <p:nvSpPr>
          <p:cNvPr id="82" name="Google Shape;82;p16"/>
          <p:cNvSpPr/>
          <p:nvPr/>
        </p:nvSpPr>
        <p:spPr>
          <a:xfrm>
            <a:off x="2013900" y="668825"/>
            <a:ext cx="1935600" cy="1837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16"/>
          <p:cNvSpPr txBox="1"/>
          <p:nvPr/>
        </p:nvSpPr>
        <p:spPr>
          <a:xfrm>
            <a:off x="2307450" y="668825"/>
            <a:ext cx="1348500" cy="15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rPr>
              <a:t>Joseph, the favourite son of Jacob, is given a dazzling technicolour dream coat. This makes his 11 brothers insanely jealous. </a:t>
            </a:r>
            <a:endParaRPr sz="1200">
              <a:solidFill>
                <a:schemeClr val="dk1"/>
              </a:solidFill>
            </a:endParaRPr>
          </a:p>
        </p:txBody>
      </p:sp>
      <p:pic>
        <p:nvPicPr>
          <p:cNvPr id="84" name="Google Shape;84;p16"/>
          <p:cNvPicPr preferRelativeResize="0"/>
          <p:nvPr/>
        </p:nvPicPr>
        <p:blipFill rotWithShape="1">
          <a:blip r:embed="rId4">
            <a:alphaModFix/>
          </a:blip>
          <a:srcRect l="26327" t="9416" r="13931" b="7027"/>
          <a:stretch/>
        </p:blipFill>
        <p:spPr>
          <a:xfrm>
            <a:off x="893749" y="1265775"/>
            <a:ext cx="1348500" cy="1163643"/>
          </a:xfrm>
          <a:prstGeom prst="rect">
            <a:avLst/>
          </a:prstGeom>
          <a:noFill/>
          <a:ln>
            <a:noFill/>
          </a:ln>
        </p:spPr>
      </p:pic>
      <p:pic>
        <p:nvPicPr>
          <p:cNvPr id="85" name="Google Shape;85;p16"/>
          <p:cNvPicPr preferRelativeResize="0"/>
          <p:nvPr/>
        </p:nvPicPr>
        <p:blipFill rotWithShape="1">
          <a:blip r:embed="rId5">
            <a:alphaModFix/>
          </a:blip>
          <a:srcRect l="24392" t="18580" r="27684"/>
          <a:stretch/>
        </p:blipFill>
        <p:spPr>
          <a:xfrm>
            <a:off x="3655949" y="279900"/>
            <a:ext cx="1647025" cy="1150846"/>
          </a:xfrm>
          <a:prstGeom prst="rect">
            <a:avLst/>
          </a:prstGeom>
          <a:noFill/>
          <a:ln>
            <a:noFill/>
          </a:ln>
        </p:spPr>
      </p:pic>
      <p:pic>
        <p:nvPicPr>
          <p:cNvPr id="86" name="Google Shape;86;p16"/>
          <p:cNvPicPr preferRelativeResize="0"/>
          <p:nvPr/>
        </p:nvPicPr>
        <p:blipFill rotWithShape="1">
          <a:blip r:embed="rId6">
            <a:alphaModFix/>
          </a:blip>
          <a:srcRect l="10035" r="16929" b="34482"/>
          <a:stretch/>
        </p:blipFill>
        <p:spPr>
          <a:xfrm>
            <a:off x="1921438" y="4033346"/>
            <a:ext cx="1728950" cy="1032957"/>
          </a:xfrm>
          <a:prstGeom prst="rect">
            <a:avLst/>
          </a:prstGeom>
          <a:noFill/>
          <a:ln>
            <a:noFill/>
          </a:ln>
        </p:spPr>
      </p:pic>
      <p:sp>
        <p:nvSpPr>
          <p:cNvPr id="87" name="Google Shape;87;p16"/>
          <p:cNvSpPr/>
          <p:nvPr/>
        </p:nvSpPr>
        <p:spPr>
          <a:xfrm>
            <a:off x="3601475" y="2712025"/>
            <a:ext cx="2044500" cy="2044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8" name="Google Shape;88;p16"/>
          <p:cNvSpPr txBox="1"/>
          <p:nvPr/>
        </p:nvSpPr>
        <p:spPr>
          <a:xfrm>
            <a:off x="3982025" y="2864275"/>
            <a:ext cx="1283400" cy="193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rPr>
              <a:t>Joseph shares prophetic dreams that one day suggest that he will rule over his family, worsening his brothers anger.</a:t>
            </a:r>
            <a:r>
              <a:rPr lang="en" sz="1200">
                <a:solidFill>
                  <a:schemeClr val="dk2"/>
                </a:solidFill>
              </a:rPr>
              <a:t> </a:t>
            </a:r>
            <a:endParaRPr sz="1200">
              <a:solidFill>
                <a:schemeClr val="dk2"/>
              </a:solidFill>
            </a:endParaRPr>
          </a:p>
        </p:txBody>
      </p:sp>
      <p:sp>
        <p:nvSpPr>
          <p:cNvPr id="89" name="Google Shape;89;p16"/>
          <p:cNvSpPr/>
          <p:nvPr/>
        </p:nvSpPr>
        <p:spPr>
          <a:xfrm>
            <a:off x="5401625" y="526150"/>
            <a:ext cx="1935600" cy="1837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txBox="1"/>
          <p:nvPr/>
        </p:nvSpPr>
        <p:spPr>
          <a:xfrm>
            <a:off x="5619125" y="569650"/>
            <a:ext cx="1500600" cy="175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1"/>
                </a:solidFill>
              </a:rPr>
              <a:t>Because of this, the brothers sell Joseph into slavery in Egypt, and convince Jacob that Joseph has passed away</a:t>
            </a:r>
            <a:endParaRPr sz="1300">
              <a:solidFill>
                <a:schemeClr val="dk1"/>
              </a:solidFill>
            </a:endParaRPr>
          </a:p>
        </p:txBody>
      </p:sp>
      <p:sp>
        <p:nvSpPr>
          <p:cNvPr id="91" name="Google Shape;91;p16"/>
          <p:cNvSpPr/>
          <p:nvPr/>
        </p:nvSpPr>
        <p:spPr>
          <a:xfrm>
            <a:off x="6733300" y="2712025"/>
            <a:ext cx="1989900" cy="1935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 name="Google Shape;92;p16"/>
          <p:cNvSpPr txBox="1"/>
          <p:nvPr/>
        </p:nvSpPr>
        <p:spPr>
          <a:xfrm>
            <a:off x="7048650" y="2831650"/>
            <a:ext cx="1413600" cy="183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Joseph is bought by Potiphar, an Egyptian official, and quickly rises in importance.</a:t>
            </a:r>
            <a:endParaRPr sz="1300">
              <a:solidFill>
                <a:schemeClr val="dk2"/>
              </a:solidFill>
            </a:endParaRPr>
          </a:p>
        </p:txBody>
      </p:sp>
      <p:pic>
        <p:nvPicPr>
          <p:cNvPr id="93" name="Google Shape;93;p16"/>
          <p:cNvPicPr preferRelativeResize="0"/>
          <p:nvPr/>
        </p:nvPicPr>
        <p:blipFill>
          <a:blip r:embed="rId7">
            <a:alphaModFix/>
          </a:blip>
          <a:stretch>
            <a:fillRect/>
          </a:stretch>
        </p:blipFill>
        <p:spPr>
          <a:xfrm>
            <a:off x="7048650" y="1300100"/>
            <a:ext cx="1891300" cy="1063856"/>
          </a:xfrm>
          <a:prstGeom prst="rect">
            <a:avLst/>
          </a:prstGeom>
          <a:noFill/>
          <a:ln>
            <a:noFill/>
          </a:ln>
        </p:spPr>
      </p:pic>
      <p:pic>
        <p:nvPicPr>
          <p:cNvPr id="94" name="Google Shape;94;p16"/>
          <p:cNvPicPr preferRelativeResize="0"/>
          <p:nvPr/>
        </p:nvPicPr>
        <p:blipFill>
          <a:blip r:embed="rId8">
            <a:alphaModFix/>
          </a:blip>
          <a:stretch>
            <a:fillRect/>
          </a:stretch>
        </p:blipFill>
        <p:spPr>
          <a:xfrm>
            <a:off x="5439176" y="3493130"/>
            <a:ext cx="1680549" cy="130673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257325"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a:t>
            </a:r>
            <a:endParaRPr/>
          </a:p>
          <a:p>
            <a:pPr marL="0" lvl="0" indent="0" algn="l" rtl="0">
              <a:spcBef>
                <a:spcPts val="0"/>
              </a:spcBef>
              <a:spcAft>
                <a:spcPts val="0"/>
              </a:spcAft>
              <a:buNone/>
            </a:pPr>
            <a:endParaRPr/>
          </a:p>
        </p:txBody>
      </p:sp>
      <p:cxnSp>
        <p:nvCxnSpPr>
          <p:cNvPr id="100" name="Google Shape;100;p17"/>
          <p:cNvCxnSpPr/>
          <p:nvPr/>
        </p:nvCxnSpPr>
        <p:spPr>
          <a:xfrm rot="10800000" flipH="1">
            <a:off x="187025" y="2559925"/>
            <a:ext cx="8873400" cy="21600"/>
          </a:xfrm>
          <a:prstGeom prst="straightConnector1">
            <a:avLst/>
          </a:prstGeom>
          <a:noFill/>
          <a:ln w="76200" cap="flat" cmpd="sng">
            <a:solidFill>
              <a:schemeClr val="dk1"/>
            </a:solidFill>
            <a:prstDash val="solid"/>
            <a:round/>
            <a:headEnd type="none" w="med" len="med"/>
            <a:tailEnd type="none" w="med" len="med"/>
          </a:ln>
        </p:spPr>
      </p:cxnSp>
      <p:sp>
        <p:nvSpPr>
          <p:cNvPr id="101" name="Google Shape;101;p17"/>
          <p:cNvSpPr/>
          <p:nvPr/>
        </p:nvSpPr>
        <p:spPr>
          <a:xfrm>
            <a:off x="426275" y="572700"/>
            <a:ext cx="2022600" cy="1845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2" name="Google Shape;102;p17"/>
          <p:cNvSpPr txBox="1"/>
          <p:nvPr/>
        </p:nvSpPr>
        <p:spPr>
          <a:xfrm>
            <a:off x="660125" y="572700"/>
            <a:ext cx="1554900" cy="172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rPr>
              <a:t>After being falsely accused by Potiphar’s wife, Joseph is sent to prison</a:t>
            </a:r>
            <a:endParaRPr sz="2300">
              <a:solidFill>
                <a:schemeClr val="dk2"/>
              </a:solidFill>
            </a:endParaRPr>
          </a:p>
        </p:txBody>
      </p:sp>
      <p:sp>
        <p:nvSpPr>
          <p:cNvPr id="103" name="Google Shape;103;p17"/>
          <p:cNvSpPr/>
          <p:nvPr/>
        </p:nvSpPr>
        <p:spPr>
          <a:xfrm>
            <a:off x="1872550" y="2766400"/>
            <a:ext cx="1968300" cy="1902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4" name="Google Shape;104;p17"/>
          <p:cNvSpPr txBox="1"/>
          <p:nvPr/>
        </p:nvSpPr>
        <p:spPr>
          <a:xfrm>
            <a:off x="2035750" y="3049150"/>
            <a:ext cx="1641900" cy="184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In prison, Joseph successfully interprets dreams, showing his special gift</a:t>
            </a:r>
            <a:endParaRPr sz="2100">
              <a:solidFill>
                <a:schemeClr val="dk2"/>
              </a:solidFill>
            </a:endParaRPr>
          </a:p>
        </p:txBody>
      </p:sp>
      <p:sp>
        <p:nvSpPr>
          <p:cNvPr id="105" name="Google Shape;105;p17"/>
          <p:cNvSpPr/>
          <p:nvPr/>
        </p:nvSpPr>
        <p:spPr>
          <a:xfrm>
            <a:off x="3647700" y="581050"/>
            <a:ext cx="1848600" cy="1794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6" name="Google Shape;106;p17"/>
          <p:cNvSpPr txBox="1"/>
          <p:nvPr/>
        </p:nvSpPr>
        <p:spPr>
          <a:xfrm>
            <a:off x="3865200" y="714325"/>
            <a:ext cx="1413600" cy="184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dk1"/>
                </a:solidFill>
              </a:rPr>
              <a:t>Joseph is brought before Pharaoh to interpret his troubling dreams, foretelling seven years of plenty followed by seven years of famine.</a:t>
            </a:r>
            <a:endParaRPr sz="1800">
              <a:solidFill>
                <a:schemeClr val="dk2"/>
              </a:solidFill>
            </a:endParaRPr>
          </a:p>
        </p:txBody>
      </p:sp>
      <p:sp>
        <p:nvSpPr>
          <p:cNvPr id="107" name="Google Shape;107;p17"/>
          <p:cNvSpPr/>
          <p:nvPr/>
        </p:nvSpPr>
        <p:spPr>
          <a:xfrm>
            <a:off x="5276150" y="2766400"/>
            <a:ext cx="1968300" cy="1902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8" name="Google Shape;108;p17"/>
          <p:cNvSpPr/>
          <p:nvPr/>
        </p:nvSpPr>
        <p:spPr>
          <a:xfrm>
            <a:off x="6809625" y="544050"/>
            <a:ext cx="1968300" cy="1902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 name="Google Shape;109;p17"/>
          <p:cNvSpPr txBox="1"/>
          <p:nvPr/>
        </p:nvSpPr>
        <p:spPr>
          <a:xfrm>
            <a:off x="5553500" y="2940375"/>
            <a:ext cx="1413600" cy="184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1"/>
                </a:solidFill>
              </a:rPr>
              <a:t>Pharaoh appoints Joseph second-in-command of Egypt, placing him in charge of food supplies.</a:t>
            </a:r>
            <a:endParaRPr sz="2000">
              <a:solidFill>
                <a:schemeClr val="dk2"/>
              </a:solidFill>
            </a:endParaRPr>
          </a:p>
        </p:txBody>
      </p:sp>
      <p:sp>
        <p:nvSpPr>
          <p:cNvPr id="110" name="Google Shape;110;p17"/>
          <p:cNvSpPr txBox="1"/>
          <p:nvPr/>
        </p:nvSpPr>
        <p:spPr>
          <a:xfrm>
            <a:off x="7037775" y="743800"/>
            <a:ext cx="1554900" cy="162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During the famine, Joseph’s brothers travel to Egypt for food and fail to recognize him</a:t>
            </a:r>
            <a:endParaRPr sz="2100">
              <a:solidFill>
                <a:schemeClr val="dk2"/>
              </a:solidFill>
            </a:endParaRPr>
          </a:p>
        </p:txBody>
      </p:sp>
      <p:pic>
        <p:nvPicPr>
          <p:cNvPr id="111" name="Google Shape;111;p17"/>
          <p:cNvPicPr preferRelativeResize="0"/>
          <p:nvPr/>
        </p:nvPicPr>
        <p:blipFill>
          <a:blip r:embed="rId4">
            <a:alphaModFix/>
          </a:blip>
          <a:stretch>
            <a:fillRect/>
          </a:stretch>
        </p:blipFill>
        <p:spPr>
          <a:xfrm>
            <a:off x="5254725" y="227004"/>
            <a:ext cx="1554900" cy="1114871"/>
          </a:xfrm>
          <a:prstGeom prst="rect">
            <a:avLst/>
          </a:prstGeom>
          <a:noFill/>
          <a:ln>
            <a:noFill/>
          </a:ln>
        </p:spPr>
      </p:pic>
      <p:pic>
        <p:nvPicPr>
          <p:cNvPr id="112" name="Google Shape;112;p17"/>
          <p:cNvPicPr preferRelativeResize="0"/>
          <p:nvPr/>
        </p:nvPicPr>
        <p:blipFill rotWithShape="1">
          <a:blip r:embed="rId5">
            <a:alphaModFix/>
          </a:blip>
          <a:srcRect l="29129" r="28264" b="24242"/>
          <a:stretch/>
        </p:blipFill>
        <p:spPr>
          <a:xfrm>
            <a:off x="4118201" y="3238151"/>
            <a:ext cx="1480692" cy="1656600"/>
          </a:xfrm>
          <a:prstGeom prst="rect">
            <a:avLst/>
          </a:prstGeom>
          <a:noFill/>
          <a:ln>
            <a:noFill/>
          </a:ln>
        </p:spPr>
      </p:pic>
      <p:pic>
        <p:nvPicPr>
          <p:cNvPr id="113" name="Google Shape;113;p17"/>
          <p:cNvPicPr preferRelativeResize="0"/>
          <p:nvPr/>
        </p:nvPicPr>
        <p:blipFill>
          <a:blip r:embed="rId6">
            <a:alphaModFix/>
          </a:blip>
          <a:stretch>
            <a:fillRect/>
          </a:stretch>
        </p:blipFill>
        <p:spPr>
          <a:xfrm>
            <a:off x="2035750" y="431076"/>
            <a:ext cx="1641900" cy="1119200"/>
          </a:xfrm>
          <a:prstGeom prst="rect">
            <a:avLst/>
          </a:prstGeom>
          <a:noFill/>
          <a:ln>
            <a:noFill/>
          </a:ln>
        </p:spPr>
      </p:pic>
      <p:pic>
        <p:nvPicPr>
          <p:cNvPr id="114" name="Google Shape;114;p17"/>
          <p:cNvPicPr preferRelativeResize="0"/>
          <p:nvPr/>
        </p:nvPicPr>
        <p:blipFill rotWithShape="1">
          <a:blip r:embed="rId7">
            <a:alphaModFix/>
          </a:blip>
          <a:srcRect l="37830"/>
          <a:stretch/>
        </p:blipFill>
        <p:spPr>
          <a:xfrm>
            <a:off x="426275" y="2723142"/>
            <a:ext cx="1641900" cy="1714808"/>
          </a:xfrm>
          <a:prstGeom prst="rect">
            <a:avLst/>
          </a:prstGeom>
          <a:noFill/>
          <a:ln>
            <a:noFill/>
          </a:ln>
        </p:spPr>
      </p:pic>
      <p:pic>
        <p:nvPicPr>
          <p:cNvPr id="115" name="Google Shape;115;p17"/>
          <p:cNvPicPr preferRelativeResize="0"/>
          <p:nvPr/>
        </p:nvPicPr>
        <p:blipFill rotWithShape="1">
          <a:blip r:embed="rId8">
            <a:alphaModFix/>
          </a:blip>
          <a:srcRect l="10920" t="2035" r="15931" b="3731"/>
          <a:stretch/>
        </p:blipFill>
        <p:spPr>
          <a:xfrm>
            <a:off x="7225551" y="2214950"/>
            <a:ext cx="1641900" cy="141748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311700" y="87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a:t>
            </a:r>
            <a:endParaRPr/>
          </a:p>
        </p:txBody>
      </p:sp>
      <p:cxnSp>
        <p:nvCxnSpPr>
          <p:cNvPr id="121" name="Google Shape;121;p18"/>
          <p:cNvCxnSpPr/>
          <p:nvPr/>
        </p:nvCxnSpPr>
        <p:spPr>
          <a:xfrm rot="10800000" flipH="1">
            <a:off x="187025" y="2559925"/>
            <a:ext cx="5730600" cy="21600"/>
          </a:xfrm>
          <a:prstGeom prst="straightConnector1">
            <a:avLst/>
          </a:prstGeom>
          <a:noFill/>
          <a:ln w="76200" cap="flat" cmpd="sng">
            <a:solidFill>
              <a:schemeClr val="dk1"/>
            </a:solidFill>
            <a:prstDash val="solid"/>
            <a:round/>
            <a:headEnd type="none" w="med" len="med"/>
            <a:tailEnd type="none" w="med" len="med"/>
          </a:ln>
        </p:spPr>
      </p:cxnSp>
      <p:sp>
        <p:nvSpPr>
          <p:cNvPr id="122" name="Google Shape;122;p18"/>
          <p:cNvSpPr/>
          <p:nvPr/>
        </p:nvSpPr>
        <p:spPr>
          <a:xfrm>
            <a:off x="2035650" y="572700"/>
            <a:ext cx="2022600" cy="1845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 name="Google Shape;123;p18"/>
          <p:cNvSpPr/>
          <p:nvPr/>
        </p:nvSpPr>
        <p:spPr>
          <a:xfrm>
            <a:off x="426275" y="2932725"/>
            <a:ext cx="2022600" cy="1845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 name="Google Shape;124;p18"/>
          <p:cNvSpPr/>
          <p:nvPr/>
        </p:nvSpPr>
        <p:spPr>
          <a:xfrm>
            <a:off x="3612425" y="2932725"/>
            <a:ext cx="2022600" cy="1845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 name="Google Shape;125;p18"/>
          <p:cNvSpPr txBox="1"/>
          <p:nvPr/>
        </p:nvSpPr>
        <p:spPr>
          <a:xfrm>
            <a:off x="567575" y="3147225"/>
            <a:ext cx="1740000" cy="163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rPr>
              <a:t>Joseph tests their loyalty and compassion before revealing his identity.</a:t>
            </a:r>
            <a:endParaRPr sz="2300">
              <a:solidFill>
                <a:schemeClr val="dk2"/>
              </a:solidFill>
            </a:endParaRPr>
          </a:p>
        </p:txBody>
      </p:sp>
      <p:sp>
        <p:nvSpPr>
          <p:cNvPr id="126" name="Google Shape;126;p18"/>
          <p:cNvSpPr txBox="1"/>
          <p:nvPr/>
        </p:nvSpPr>
        <p:spPr>
          <a:xfrm>
            <a:off x="2296650" y="783313"/>
            <a:ext cx="1500600" cy="165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1"/>
                </a:solidFill>
              </a:rPr>
              <a:t>Joseph forgives his brothers, reunites with his family, and brings them to live safely in Egypt</a:t>
            </a:r>
            <a:endParaRPr sz="2000">
              <a:solidFill>
                <a:schemeClr val="dk2"/>
              </a:solidFill>
            </a:endParaRPr>
          </a:p>
        </p:txBody>
      </p:sp>
      <p:sp>
        <p:nvSpPr>
          <p:cNvPr id="127" name="Google Shape;127;p18"/>
          <p:cNvSpPr txBox="1"/>
          <p:nvPr/>
        </p:nvSpPr>
        <p:spPr>
          <a:xfrm>
            <a:off x="3873425" y="3136275"/>
            <a:ext cx="1500600" cy="165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rPr>
              <a:t>The story ends as the children and Narrator celebrate forgiveness, hope, and imagination, returning to the school setting. </a:t>
            </a:r>
            <a:endParaRPr sz="1900">
              <a:solidFill>
                <a:schemeClr val="dk2"/>
              </a:solidFill>
            </a:endParaRPr>
          </a:p>
        </p:txBody>
      </p:sp>
      <p:pic>
        <p:nvPicPr>
          <p:cNvPr id="128" name="Google Shape;128;p18"/>
          <p:cNvPicPr preferRelativeResize="0"/>
          <p:nvPr/>
        </p:nvPicPr>
        <p:blipFill>
          <a:blip r:embed="rId4">
            <a:alphaModFix/>
          </a:blip>
          <a:stretch>
            <a:fillRect/>
          </a:stretch>
        </p:blipFill>
        <p:spPr>
          <a:xfrm>
            <a:off x="2198824" y="2210776"/>
            <a:ext cx="1598425" cy="1313100"/>
          </a:xfrm>
          <a:prstGeom prst="rect">
            <a:avLst/>
          </a:prstGeom>
          <a:noFill/>
          <a:ln>
            <a:noFill/>
          </a:ln>
        </p:spPr>
      </p:pic>
      <p:pic>
        <p:nvPicPr>
          <p:cNvPr id="129" name="Google Shape;129;p18"/>
          <p:cNvPicPr preferRelativeResize="0"/>
          <p:nvPr/>
        </p:nvPicPr>
        <p:blipFill>
          <a:blip r:embed="rId5">
            <a:alphaModFix/>
          </a:blip>
          <a:stretch>
            <a:fillRect/>
          </a:stretch>
        </p:blipFill>
        <p:spPr>
          <a:xfrm>
            <a:off x="3797250" y="108602"/>
            <a:ext cx="1984950" cy="1319090"/>
          </a:xfrm>
          <a:prstGeom prst="rect">
            <a:avLst/>
          </a:prstGeom>
          <a:noFill/>
          <a:ln>
            <a:noFill/>
          </a:ln>
        </p:spPr>
      </p:pic>
      <p:pic>
        <p:nvPicPr>
          <p:cNvPr id="130" name="Google Shape;130;p18"/>
          <p:cNvPicPr preferRelativeResize="0"/>
          <p:nvPr/>
        </p:nvPicPr>
        <p:blipFill>
          <a:blip r:embed="rId6">
            <a:alphaModFix/>
          </a:blip>
          <a:stretch>
            <a:fillRect/>
          </a:stretch>
        </p:blipFill>
        <p:spPr>
          <a:xfrm>
            <a:off x="5374024" y="3414319"/>
            <a:ext cx="1826851" cy="1263050"/>
          </a:xfrm>
          <a:prstGeom prst="rect">
            <a:avLst/>
          </a:prstGeom>
          <a:noFill/>
          <a:ln>
            <a:noFill/>
          </a:ln>
        </p:spPr>
      </p:pic>
      <p:sp>
        <p:nvSpPr>
          <p:cNvPr id="131" name="Google Shape;131;p18"/>
          <p:cNvSpPr txBox="1"/>
          <p:nvPr/>
        </p:nvSpPr>
        <p:spPr>
          <a:xfrm>
            <a:off x="6385200" y="2057063"/>
            <a:ext cx="3001200" cy="51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700">
                <a:solidFill>
                  <a:schemeClr val="dk1"/>
                </a:solidFill>
              </a:rPr>
              <a:t>𝓣𝓱𝓮 𝓔𝓷𝓭</a:t>
            </a:r>
            <a:endParaRPr sz="47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3112200" y="97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520" dirty="0"/>
              <a:t>𝓒𝓱𝓪𝓻𝓪𝓬𝓽𝓮𝓻𝓼</a:t>
            </a:r>
            <a:endParaRPr sz="3520" dirty="0"/>
          </a:p>
        </p:txBody>
      </p:sp>
      <p:sp>
        <p:nvSpPr>
          <p:cNvPr id="137" name="Google Shape;137;p19"/>
          <p:cNvSpPr txBox="1">
            <a:spLocks noGrp="1"/>
          </p:cNvSpPr>
          <p:nvPr>
            <p:ph type="body" idx="1"/>
          </p:nvPr>
        </p:nvSpPr>
        <p:spPr>
          <a:xfrm>
            <a:off x="311700" y="669750"/>
            <a:ext cx="8520600" cy="3675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1600" dirty="0">
                <a:solidFill>
                  <a:schemeClr val="dk1"/>
                </a:solidFill>
              </a:rPr>
              <a:t>In Joseph and his Amazing Technicolor Dreamcoat, there are so many different characters that make up the show! We will be auditioning for the following roles. </a:t>
            </a:r>
            <a:endParaRPr sz="1600" dirty="0">
              <a:solidFill>
                <a:schemeClr val="dk1"/>
              </a:solidFill>
            </a:endParaRPr>
          </a:p>
        </p:txBody>
      </p:sp>
      <p:sp>
        <p:nvSpPr>
          <p:cNvPr id="138" name="Google Shape;138;p19"/>
          <p:cNvSpPr txBox="1"/>
          <p:nvPr/>
        </p:nvSpPr>
        <p:spPr>
          <a:xfrm>
            <a:off x="83250" y="1421083"/>
            <a:ext cx="3000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u="sng" dirty="0"/>
              <a:t>𝙹𝚘𝚜𝚎𝚙𝚑</a:t>
            </a:r>
            <a:endParaRPr sz="2100" b="1" u="sng" dirty="0"/>
          </a:p>
        </p:txBody>
      </p:sp>
      <p:sp>
        <p:nvSpPr>
          <p:cNvPr id="139" name="Google Shape;139;p19"/>
          <p:cNvSpPr txBox="1"/>
          <p:nvPr/>
        </p:nvSpPr>
        <p:spPr>
          <a:xfrm>
            <a:off x="54300" y="1760050"/>
            <a:ext cx="3057900" cy="326240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t>Joseph is the hero of the story. He is kind, confident, and optimistic, having the special gift of interpreting dreams. This  makes him his father’s favorite son, but also causes trouble and jealousy amongst his brothers. Even when betrayed and treated unfairly, Joseph stays hopeful and eventually rises to power through his intelligence and forgiveness. Jospeh is earnest and emotionally open, strong storyteller</a:t>
            </a:r>
            <a:r>
              <a:rPr lang="en" sz="1600" dirty="0"/>
              <a:t>. </a:t>
            </a:r>
          </a:p>
          <a:p>
            <a:pPr lvl="0" algn="ctr"/>
            <a:r>
              <a:rPr lang="en" sz="1600" u="sng" dirty="0">
                <a:solidFill>
                  <a:schemeClr val="dk1"/>
                </a:solidFill>
              </a:rPr>
              <a:t>(approx age 17-25)</a:t>
            </a:r>
            <a:endParaRPr sz="1600" u="sng" dirty="0"/>
          </a:p>
        </p:txBody>
      </p:sp>
      <p:sp>
        <p:nvSpPr>
          <p:cNvPr id="140" name="Google Shape;140;p19"/>
          <p:cNvSpPr txBox="1"/>
          <p:nvPr/>
        </p:nvSpPr>
        <p:spPr>
          <a:xfrm>
            <a:off x="3112200" y="1444176"/>
            <a:ext cx="3000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u="sng" dirty="0">
                <a:solidFill>
                  <a:schemeClr val="dk1"/>
                </a:solidFill>
              </a:rPr>
              <a:t>𝙽𝚊𝚛𝚛𝚊𝚝𝚘𝚛</a:t>
            </a:r>
            <a:endParaRPr sz="2100" b="1" u="sng" dirty="0">
              <a:solidFill>
                <a:schemeClr val="dk1"/>
              </a:solidFill>
            </a:endParaRPr>
          </a:p>
        </p:txBody>
      </p:sp>
      <p:sp>
        <p:nvSpPr>
          <p:cNvPr id="141" name="Google Shape;141;p19"/>
          <p:cNvSpPr txBox="1"/>
          <p:nvPr/>
        </p:nvSpPr>
        <p:spPr>
          <a:xfrm>
            <a:off x="3167850" y="1760050"/>
            <a:ext cx="3000000" cy="313929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dk1"/>
                </a:solidFill>
              </a:rPr>
              <a:t>The Narrator is the storyteller who guides the audience through the show. The Narrator is calm, clear, and supportive, often explaining the action and emotions of the story. They act as a bridge between the audience and the characters, interacting directly with both. Must be able to interact with the childrens cast, confident and commanding. </a:t>
            </a:r>
            <a:endParaRPr sz="1600" dirty="0">
              <a:solidFill>
                <a:schemeClr val="dk1"/>
              </a:solidFill>
            </a:endParaRPr>
          </a:p>
        </p:txBody>
      </p:sp>
      <p:sp>
        <p:nvSpPr>
          <p:cNvPr id="142" name="Google Shape;142;p19"/>
          <p:cNvSpPr txBox="1"/>
          <p:nvPr/>
        </p:nvSpPr>
        <p:spPr>
          <a:xfrm>
            <a:off x="6144000" y="1475279"/>
            <a:ext cx="3000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u="sng" dirty="0">
                <a:solidFill>
                  <a:schemeClr val="dk1"/>
                </a:solidFill>
              </a:rPr>
              <a:t>𝙹𝚊𝚌𝚘𝚋</a:t>
            </a:r>
            <a:endParaRPr sz="2100" b="1" u="sng" dirty="0">
              <a:solidFill>
                <a:schemeClr val="dk1"/>
              </a:solidFill>
            </a:endParaRPr>
          </a:p>
        </p:txBody>
      </p:sp>
      <p:sp>
        <p:nvSpPr>
          <p:cNvPr id="143" name="Google Shape;143;p19"/>
          <p:cNvSpPr txBox="1"/>
          <p:nvPr/>
        </p:nvSpPr>
        <p:spPr>
          <a:xfrm>
            <a:off x="6144450" y="1798600"/>
            <a:ext cx="2999100" cy="33855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dirty="0">
                <a:solidFill>
                  <a:schemeClr val="dk1"/>
                </a:solidFill>
              </a:rPr>
              <a:t>Jacob is Joseph’s father. He is loving father but flawed, as he clearly favors Joseph over his other sons. His gift of the colorful coat sparks jealousy among the brothers, acting as a catalyst for Joseph’s journey. Jacob is emotional and dramatic, especially when he believes Joseph is dead. He has a warm, dignified and gentle prensence. </a:t>
            </a:r>
          </a:p>
          <a:p>
            <a:pPr marL="0" lvl="0" indent="0" algn="ctr" rtl="0">
              <a:spcBef>
                <a:spcPts val="0"/>
              </a:spcBef>
              <a:spcAft>
                <a:spcPts val="0"/>
              </a:spcAft>
              <a:buNone/>
            </a:pPr>
            <a:r>
              <a:rPr lang="en" sz="1600" u="sng" dirty="0">
                <a:solidFill>
                  <a:schemeClr val="dk1"/>
                </a:solidFill>
              </a:rPr>
              <a:t>(Age range 60+ looking)</a:t>
            </a:r>
            <a:endParaRPr sz="1600" u="sng" dirty="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
        <p:nvSpPr>
          <p:cNvPr id="156" name="Google Shape;156;p21"/>
          <p:cNvSpPr txBox="1">
            <a:spLocks noGrp="1"/>
          </p:cNvSpPr>
          <p:nvPr>
            <p:ph type="title"/>
          </p:nvPr>
        </p:nvSpPr>
        <p:spPr>
          <a:xfrm>
            <a:off x="268200" y="216650"/>
            <a:ext cx="8520600" cy="572700"/>
          </a:xfrm>
          <a:prstGeom prst="rect">
            <a:avLst/>
          </a:prstGeom>
          <a:noFill/>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28124"/>
              <a:buFont typeface="Arial"/>
              <a:buNone/>
            </a:pPr>
            <a:r>
              <a:rPr lang="en" sz="3520" dirty="0">
                <a:solidFill>
                  <a:srgbClr val="000000"/>
                </a:solidFill>
              </a:rPr>
              <a:t>𝓒𝓱𝓪𝓻𝓪𝓬𝓽𝓮𝓻𝓼</a:t>
            </a:r>
            <a:endParaRPr sz="3520" dirty="0">
              <a:solidFill>
                <a:srgbClr val="000000"/>
              </a:solidFill>
            </a:endParaRPr>
          </a:p>
          <a:p>
            <a:pPr marL="0" lvl="0" indent="0" algn="l" rtl="0">
              <a:spcBef>
                <a:spcPts val="0"/>
              </a:spcBef>
              <a:spcAft>
                <a:spcPts val="0"/>
              </a:spcAft>
              <a:buNone/>
            </a:pPr>
            <a:endParaRPr dirty="0"/>
          </a:p>
        </p:txBody>
      </p:sp>
      <p:sp>
        <p:nvSpPr>
          <p:cNvPr id="157" name="Google Shape;157;p21"/>
          <p:cNvSpPr txBox="1"/>
          <p:nvPr/>
        </p:nvSpPr>
        <p:spPr>
          <a:xfrm>
            <a:off x="0" y="1143377"/>
            <a:ext cx="3000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u="sng" dirty="0">
                <a:solidFill>
                  <a:schemeClr val="dk1"/>
                </a:solidFill>
              </a:rPr>
              <a:t>𝙿𝚘𝚝𝚒𝚙𝚑𝚊𝚛</a:t>
            </a:r>
            <a:endParaRPr sz="2100" b="1" u="sng" dirty="0">
              <a:solidFill>
                <a:schemeClr val="dk1"/>
              </a:solidFill>
            </a:endParaRPr>
          </a:p>
        </p:txBody>
      </p:sp>
      <p:sp>
        <p:nvSpPr>
          <p:cNvPr id="158" name="Google Shape;158;p21"/>
          <p:cNvSpPr txBox="1"/>
          <p:nvPr/>
        </p:nvSpPr>
        <p:spPr>
          <a:xfrm>
            <a:off x="24225" y="1477025"/>
            <a:ext cx="3047100" cy="35086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dk1"/>
                </a:solidFill>
              </a:rPr>
              <a:t>A wealthy Egyptian official who buys Joseph as a slave. Potiphar is powerful, confident, and often portrayed humorously as stiff or oblivious. He promotes Joseph because of his success and reliability, before sending him to prison. Comic authority needed, exaggerated upper-class.</a:t>
            </a:r>
            <a:endParaRPr sz="1800" dirty="0">
              <a:solidFill>
                <a:schemeClr val="dk1"/>
              </a:solidFill>
            </a:endParaRPr>
          </a:p>
        </p:txBody>
      </p:sp>
      <p:sp>
        <p:nvSpPr>
          <p:cNvPr id="159" name="Google Shape;159;p21"/>
          <p:cNvSpPr txBox="1"/>
          <p:nvPr/>
        </p:nvSpPr>
        <p:spPr>
          <a:xfrm>
            <a:off x="3047100" y="1213988"/>
            <a:ext cx="3000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u="sng" dirty="0">
                <a:solidFill>
                  <a:schemeClr val="dk1"/>
                </a:solidFill>
              </a:rPr>
              <a:t>𝙼𝚛𝚜. 𝙿𝚘𝚝𝚒𝚙𝚑𝚊𝚛</a:t>
            </a:r>
            <a:endParaRPr sz="2100" b="1" u="sng" dirty="0">
              <a:solidFill>
                <a:schemeClr val="dk1"/>
              </a:solidFill>
            </a:endParaRPr>
          </a:p>
        </p:txBody>
      </p:sp>
      <p:sp>
        <p:nvSpPr>
          <p:cNvPr id="160" name="Google Shape;160;p21"/>
          <p:cNvSpPr txBox="1"/>
          <p:nvPr/>
        </p:nvSpPr>
        <p:spPr>
          <a:xfrm>
            <a:off x="3071325" y="1571634"/>
            <a:ext cx="3047100" cy="323162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dk1"/>
                </a:solidFill>
              </a:rPr>
              <a:t>Potiphar’s flirtatious and dramatic wife. She aggressively pursues Joseph and becomes angry when he rejects her. Her false accusation sends Joseph to prison. She’s often played for comedy and exaggerated glamour. Sultry, comic seductress, physical comedy. </a:t>
            </a:r>
            <a:endParaRPr sz="1800" dirty="0">
              <a:solidFill>
                <a:schemeClr val="dk1"/>
              </a:solidFill>
            </a:endParaRPr>
          </a:p>
        </p:txBody>
      </p:sp>
      <p:sp>
        <p:nvSpPr>
          <p:cNvPr id="161" name="Google Shape;161;p21"/>
          <p:cNvSpPr txBox="1"/>
          <p:nvPr/>
        </p:nvSpPr>
        <p:spPr>
          <a:xfrm>
            <a:off x="6144000" y="1223075"/>
            <a:ext cx="3000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b="1" u="sng" dirty="0">
                <a:solidFill>
                  <a:schemeClr val="dk1"/>
                </a:solidFill>
              </a:rPr>
              <a:t>𝙿𝚑𝚊𝚛𝚊𝚘𝚑</a:t>
            </a:r>
            <a:endParaRPr sz="2100" b="1" u="sng" dirty="0">
              <a:solidFill>
                <a:schemeClr val="dk1"/>
              </a:solidFill>
            </a:endParaRPr>
          </a:p>
        </p:txBody>
      </p:sp>
      <p:sp>
        <p:nvSpPr>
          <p:cNvPr id="162" name="Google Shape;162;p21"/>
          <p:cNvSpPr txBox="1"/>
          <p:nvPr/>
        </p:nvSpPr>
        <p:spPr>
          <a:xfrm>
            <a:off x="6119775" y="1596816"/>
            <a:ext cx="3000000" cy="323162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dk1"/>
                </a:solidFill>
              </a:rPr>
              <a:t>The ruler of Egypt. Pharaoh is over-the-top, stylish, and often portrayed like a pop star, famously Elvis-inspired. Though powerful, he is deeply troubled by his dreams and relies on Joseph to interpret them. He rewards Joseph with authority and wealth. Big personality with swagger!</a:t>
            </a:r>
            <a:endParaRPr sz="1800" dirty="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TotalTime>
  <Words>2831</Words>
  <Application>Microsoft Office PowerPoint</Application>
  <PresentationFormat>On-screen Show (16:9)</PresentationFormat>
  <Paragraphs>156</Paragraphs>
  <Slides>19</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Caveat</vt:lpstr>
      <vt:lpstr>Arial</vt:lpstr>
      <vt:lpstr>EB Garamond</vt:lpstr>
      <vt:lpstr>Simple Light</vt:lpstr>
      <vt:lpstr>PowerPoint Presentation</vt:lpstr>
      <vt:lpstr>Ｍｅｅｔ ｙｏｕｒ ｃｒｅａｔｉｖｅ ｔｅａｍ </vt:lpstr>
      <vt:lpstr>PowerPoint Presentation</vt:lpstr>
      <vt:lpstr>Joseph takes us into a world of huge personalities, stylised comic caricatures that are larger than life.  It tickles panto!  A monochrome world at first, becomes relatable themes on a rainbow proportion!  It we are not having a party by the megamix we haven’t got it right!</vt:lpstr>
      <vt:lpstr>Ⓢⓨⓝⓞⓟⓢⓘⓢ</vt:lpstr>
      <vt:lpstr>Ⓢⓨⓝⓞⓟⓢⓘⓢ </vt:lpstr>
      <vt:lpstr>Ⓢⓨⓝⓞⓟⓢⓘⓢ</vt:lpstr>
      <vt:lpstr>𝓒𝓱𝓪𝓻𝓪𝓬𝓽𝓮𝓻𝓼</vt:lpstr>
      <vt:lpstr>𝓒𝓱𝓪𝓻𝓪𝓬𝓽𝓮𝓻𝓼 </vt:lpstr>
      <vt:lpstr>𝓒𝓱𝓪𝓻𝓪𝓬𝓽𝓮𝓻𝓼</vt:lpstr>
      <vt:lpstr>𝓒𝓱𝓪𝓻𝓪𝓬𝓽𝓮𝓻𝓼</vt:lpstr>
      <vt:lpstr>We will consider any age and any gender for roles within this show, with a few exceptions! The age range and gender of Joseph and Jacob must make sense, and the age range of the brothers too, but we will consider females playing the role of a brother. It’s the story and the message that’s important in a show like this. Have fun with these characters, we are looking forward to seeing what you bring to auditions!   We are open to considering the role of Narrator as a shared part, this could be really exciting to explore the different sides of the Narrator so there’s everything to play for!  Finding your role within the Ensemble will happen during our workshop one and three. There are opportunities within the ensemble for smaller roles, some with a more dance focus and other more singing with movement. You can decide if you want a dance focus and/or a singing/acting focus.   We don’t expect you to be word perfect in an audition so long as you know the audition piece well enough to not be hindered by a script, you can have it if you need on the 22nd.    </vt:lpstr>
      <vt:lpstr>PowerPoint Presentation</vt:lpstr>
      <vt:lpstr>🅺🅴🆈 🅳🅰🆃🅴🆂</vt:lpstr>
      <vt:lpstr>What are we doing in our workshops?</vt:lpstr>
      <vt:lpstr>Expectations!</vt:lpstr>
      <vt:lpstr>🄰🅄🄳🄸🅃🄸🄾🄽 🄸🄽🄵🄾🅁🄼🄰🅃🄸🄾🄽</vt:lpstr>
      <vt:lpstr>🄰🅄🄳🄸🅃🄸🄾🄽 🄸🄽🄵🄾🅁🄼🄰🅃🄸🄾🄽</vt:lpstr>
      <vt:lpstr>So, you want to be part of this show!!!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Daisie</cp:lastModifiedBy>
  <cp:revision>12</cp:revision>
  <dcterms:modified xsi:type="dcterms:W3CDTF">2026-02-25T23:04:22Z</dcterms:modified>
</cp:coreProperties>
</file>